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4"/>
  </p:notesMasterIdLst>
  <p:sldIdLst>
    <p:sldId id="265" r:id="rId2"/>
    <p:sldId id="266" r:id="rId3"/>
    <p:sldId id="267" r:id="rId4"/>
    <p:sldId id="256" r:id="rId5"/>
    <p:sldId id="257" r:id="rId6"/>
    <p:sldId id="258" r:id="rId7"/>
    <p:sldId id="268" r:id="rId8"/>
    <p:sldId id="259" r:id="rId9"/>
    <p:sldId id="260" r:id="rId10"/>
    <p:sldId id="261" r:id="rId11"/>
    <p:sldId id="269" r:id="rId12"/>
    <p:sldId id="270" r:id="rId13"/>
    <p:sldId id="262" r:id="rId14"/>
    <p:sldId id="271" r:id="rId15"/>
    <p:sldId id="277" r:id="rId16"/>
    <p:sldId id="272" r:id="rId17"/>
    <p:sldId id="263" r:id="rId18"/>
    <p:sldId id="264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34"/>
            <c:spPr>
              <a:solidFill>
                <a:schemeClr val="tx1"/>
              </a:solidFill>
            </c:spPr>
          </c:dPt>
          <c:dLbls>
            <c:dLbl>
              <c:idx val="0"/>
              <c:layout>
                <c:manualLayout>
                  <c:x val="3.0864197530864486E-3"/>
                  <c:y val="-2.1333184019709444E-2"/>
                </c:manualLayout>
              </c:layout>
              <c:showVal val="1"/>
            </c:dLbl>
            <c:dLbl>
              <c:idx val="1"/>
              <c:layout>
                <c:manualLayout>
                  <c:x val="1.080246913580259E-2"/>
                  <c:y val="-9.2351445972768259E-3"/>
                </c:manualLayout>
              </c:layout>
              <c:showVal val="1"/>
            </c:dLbl>
            <c:dLbl>
              <c:idx val="35"/>
              <c:layout/>
              <c:showVal val="1"/>
            </c:dLbl>
            <c:dLbl>
              <c:idx val="79"/>
              <c:layout/>
              <c:showVal val="1"/>
            </c:dLbl>
            <c:delete val="1"/>
          </c:dLbls>
          <c:cat>
            <c:strRef>
              <c:f>Лист1!$A$2:$A$89</c:f>
              <c:strCache>
                <c:ptCount val="85"/>
                <c:pt idx="0">
                  <c:v>Российская Федерация</c:v>
                </c:pt>
                <c:pt idx="1">
                  <c:v>Псковская область</c:v>
                </c:pt>
                <c:pt idx="2">
                  <c:v>Новгородская область</c:v>
                </c:pt>
                <c:pt idx="3">
                  <c:v>Тверская область</c:v>
                </c:pt>
                <c:pt idx="4">
                  <c:v>Тульская область</c:v>
                </c:pt>
                <c:pt idx="5">
                  <c:v>Владимирская область</c:v>
                </c:pt>
                <c:pt idx="6">
                  <c:v>Орловская область</c:v>
                </c:pt>
                <c:pt idx="7">
                  <c:v>Смоленская область</c:v>
                </c:pt>
                <c:pt idx="8">
                  <c:v>Курская область</c:v>
                </c:pt>
                <c:pt idx="9">
                  <c:v>Курганская область</c:v>
                </c:pt>
                <c:pt idx="10">
                  <c:v>Костромская область</c:v>
                </c:pt>
                <c:pt idx="11">
                  <c:v>Тамбовская область</c:v>
                </c:pt>
                <c:pt idx="12">
                  <c:v>Ивановская область</c:v>
                </c:pt>
                <c:pt idx="13">
                  <c:v>Рязанская область</c:v>
                </c:pt>
                <c:pt idx="14">
                  <c:v>Брянская область</c:v>
                </c:pt>
                <c:pt idx="15">
                  <c:v>Hижегородская область</c:v>
                </c:pt>
                <c:pt idx="16">
                  <c:v>Воронежская область</c:v>
                </c:pt>
                <c:pt idx="17">
                  <c:v>Еврейская автономная область</c:v>
                </c:pt>
                <c:pt idx="18">
                  <c:v>Кировская область</c:v>
                </c:pt>
                <c:pt idx="19">
                  <c:v>г Севастополь</c:v>
                </c:pt>
                <c:pt idx="20">
                  <c:v>Республика Крым</c:v>
                </c:pt>
                <c:pt idx="21">
                  <c:v>Республика Карелия</c:v>
                </c:pt>
                <c:pt idx="22">
                  <c:v>Калужская область</c:v>
                </c:pt>
                <c:pt idx="23">
                  <c:v>Ульяновская область</c:v>
                </c:pt>
                <c:pt idx="24">
                  <c:v>Пензенская область</c:v>
                </c:pt>
                <c:pt idx="25">
                  <c:v>Вологодская область</c:v>
                </c:pt>
                <c:pt idx="26">
                  <c:v>Кемеровская область</c:v>
                </c:pt>
                <c:pt idx="27">
                  <c:v>Самарская область</c:v>
                </c:pt>
                <c:pt idx="28">
                  <c:v>Саратовская область</c:v>
                </c:pt>
                <c:pt idx="29">
                  <c:v>Алтайский край</c:v>
                </c:pt>
                <c:pt idx="30">
                  <c:v>Пермский край</c:v>
                </c:pt>
                <c:pt idx="31">
                  <c:v>Оренбургская область</c:v>
                </c:pt>
                <c:pt idx="32">
                  <c:v>Свердловская область</c:v>
                </c:pt>
                <c:pt idx="33">
                  <c:v>Республика Мордовия</c:v>
                </c:pt>
                <c:pt idx="34">
                  <c:v>Ленинградская область</c:v>
                </c:pt>
                <c:pt idx="35">
                  <c:v>Челябинская область</c:v>
                </c:pt>
                <c:pt idx="36">
                  <c:v>Волгоградская область</c:v>
                </c:pt>
                <c:pt idx="37">
                  <c:v>Ростовская область</c:v>
                </c:pt>
                <c:pt idx="38">
                  <c:v>Республика Марий Эл</c:v>
                </c:pt>
                <c:pt idx="39">
                  <c:v>Амурская область</c:v>
                </c:pt>
                <c:pt idx="40">
                  <c:v>Архангельская область без автономии</c:v>
                </c:pt>
                <c:pt idx="41">
                  <c:v>Республика Хакасия</c:v>
                </c:pt>
                <c:pt idx="42">
                  <c:v>Иркутская область</c:v>
                </c:pt>
                <c:pt idx="43">
                  <c:v>Архангельская область</c:v>
                </c:pt>
                <c:pt idx="44">
                  <c:v>Приморский край</c:v>
                </c:pt>
                <c:pt idx="45">
                  <c:v>Республика Башкортостан</c:v>
                </c:pt>
                <c:pt idx="46">
                  <c:v>Хабаровский край</c:v>
                </c:pt>
                <c:pt idx="47">
                  <c:v>Омская область</c:v>
                </c:pt>
                <c:pt idx="48">
                  <c:v>Сахалинская область</c:v>
                </c:pt>
                <c:pt idx="49">
                  <c:v>Калининградская область</c:v>
                </c:pt>
                <c:pt idx="50">
                  <c:v>Чувашская Республика(Чувашия)</c:v>
                </c:pt>
                <c:pt idx="51">
                  <c:v>Краснодарский край</c:v>
                </c:pt>
                <c:pt idx="52">
                  <c:v>Новосибирская область</c:v>
                </c:pt>
                <c:pt idx="53">
                  <c:v>Республика Адыгея</c:v>
                </c:pt>
                <c:pt idx="54">
                  <c:v>Забайкальский край</c:v>
                </c:pt>
                <c:pt idx="55">
                  <c:v>Московская область</c:v>
                </c:pt>
                <c:pt idx="56">
                  <c:v>Удмуртская Республика</c:v>
                </c:pt>
                <c:pt idx="57">
                  <c:v>Красноярский край</c:v>
                </c:pt>
                <c:pt idx="58">
                  <c:v>Республика Коми</c:v>
                </c:pt>
                <c:pt idx="59">
                  <c:v>Астраханская область</c:v>
                </c:pt>
                <c:pt idx="60">
                  <c:v>Республика Татарстан(Татарстан)</c:v>
                </c:pt>
                <c:pt idx="61">
                  <c:v>г.Санкт-Петербург</c:v>
                </c:pt>
                <c:pt idx="62">
                  <c:v>Ставропольский край</c:v>
                </c:pt>
                <c:pt idx="63">
                  <c:v>Магаданская область</c:v>
                </c:pt>
                <c:pt idx="64">
                  <c:v>Тюменская область без автономии</c:v>
                </c:pt>
                <c:pt idx="65">
                  <c:v>Томская область</c:v>
                </c:pt>
                <c:pt idx="66">
                  <c:v>Мурманская область</c:v>
                </c:pt>
                <c:pt idx="67">
                  <c:v>Республика Бурятия</c:v>
                </c:pt>
                <c:pt idx="68">
                  <c:v>Камчатский край</c:v>
                </c:pt>
                <c:pt idx="69">
                  <c:v>Республика Алтай</c:v>
                </c:pt>
                <c:pt idx="70">
                  <c:v>Республика Северная Осетия- Алания</c:v>
                </c:pt>
                <c:pt idx="71">
                  <c:v>Республика Тыва</c:v>
                </c:pt>
                <c:pt idx="72">
                  <c:v>г.Москва</c:v>
                </c:pt>
                <c:pt idx="73">
                  <c:v>Чукотский авт.округ</c:v>
                </c:pt>
                <c:pt idx="74">
                  <c:v>Республика Калмыкия</c:v>
                </c:pt>
                <c:pt idx="75">
                  <c:v>Карачаево-Черкесская Республика</c:v>
                </c:pt>
                <c:pt idx="76">
                  <c:v>Hенецкий авт.округ</c:v>
                </c:pt>
                <c:pt idx="77">
                  <c:v>Кабардино-Балкарская Республика</c:v>
                </c:pt>
                <c:pt idx="78">
                  <c:v>Республика Саха (Якутия)</c:v>
                </c:pt>
                <c:pt idx="79">
                  <c:v>Тюменская область</c:v>
                </c:pt>
                <c:pt idx="80">
                  <c:v>Ханты-Мансийский авт.округ-Югра</c:v>
                </c:pt>
                <c:pt idx="81">
                  <c:v>Ямало-Hенецкий авт.округ</c:v>
                </c:pt>
                <c:pt idx="82">
                  <c:v>Республика Дагестан</c:v>
                </c:pt>
                <c:pt idx="83">
                  <c:v>Чеченская Республика</c:v>
                </c:pt>
                <c:pt idx="84">
                  <c:v>Республика Ингушетия</c:v>
                </c:pt>
              </c:strCache>
            </c:strRef>
          </c:cat>
          <c:val>
            <c:numRef>
              <c:f>Лист1!$B$2:$B$89</c:f>
              <c:numCache>
                <c:formatCode>0.0</c:formatCode>
                <c:ptCount val="88"/>
                <c:pt idx="0">
                  <c:v>1319.7</c:v>
                </c:pt>
                <c:pt idx="1">
                  <c:v>1842.4</c:v>
                </c:pt>
                <c:pt idx="2">
                  <c:v>1776.3</c:v>
                </c:pt>
                <c:pt idx="3">
                  <c:v>1775.3</c:v>
                </c:pt>
                <c:pt idx="4">
                  <c:v>1727.8</c:v>
                </c:pt>
                <c:pt idx="5">
                  <c:v>1670.9</c:v>
                </c:pt>
                <c:pt idx="6">
                  <c:v>1667.8</c:v>
                </c:pt>
                <c:pt idx="7">
                  <c:v>1662.3</c:v>
                </c:pt>
                <c:pt idx="8">
                  <c:v>1658.7</c:v>
                </c:pt>
                <c:pt idx="9">
                  <c:v>1630.7</c:v>
                </c:pt>
                <c:pt idx="10">
                  <c:v>1627.8</c:v>
                </c:pt>
                <c:pt idx="11">
                  <c:v>1620.2</c:v>
                </c:pt>
                <c:pt idx="12">
                  <c:v>1608.4</c:v>
                </c:pt>
                <c:pt idx="13">
                  <c:v>1594.3</c:v>
                </c:pt>
                <c:pt idx="14">
                  <c:v>1592</c:v>
                </c:pt>
                <c:pt idx="15">
                  <c:v>1574.2</c:v>
                </c:pt>
                <c:pt idx="16">
                  <c:v>1565.4</c:v>
                </c:pt>
                <c:pt idx="17">
                  <c:v>1562.8</c:v>
                </c:pt>
                <c:pt idx="18">
                  <c:v>1547.1</c:v>
                </c:pt>
                <c:pt idx="19">
                  <c:v>1546.3</c:v>
                </c:pt>
                <c:pt idx="20">
                  <c:v>1539.1</c:v>
                </c:pt>
                <c:pt idx="21">
                  <c:v>1536.6</c:v>
                </c:pt>
                <c:pt idx="22">
                  <c:v>1521.3</c:v>
                </c:pt>
                <c:pt idx="23">
                  <c:v>1515.3</c:v>
                </c:pt>
                <c:pt idx="24">
                  <c:v>1514.6</c:v>
                </c:pt>
                <c:pt idx="25">
                  <c:v>1496.5</c:v>
                </c:pt>
                <c:pt idx="26">
                  <c:v>1462.5</c:v>
                </c:pt>
                <c:pt idx="27">
                  <c:v>1451.8</c:v>
                </c:pt>
                <c:pt idx="28">
                  <c:v>1447</c:v>
                </c:pt>
                <c:pt idx="29">
                  <c:v>1444.8</c:v>
                </c:pt>
                <c:pt idx="30">
                  <c:v>1442.2</c:v>
                </c:pt>
                <c:pt idx="31">
                  <c:v>1436.1</c:v>
                </c:pt>
                <c:pt idx="32">
                  <c:v>1431.7</c:v>
                </c:pt>
                <c:pt idx="33">
                  <c:v>1431.7</c:v>
                </c:pt>
                <c:pt idx="34">
                  <c:v>1429.9</c:v>
                </c:pt>
                <c:pt idx="35">
                  <c:v>1411.5</c:v>
                </c:pt>
                <c:pt idx="36">
                  <c:v>1402.5</c:v>
                </c:pt>
                <c:pt idx="37">
                  <c:v>1397.7</c:v>
                </c:pt>
                <c:pt idx="38">
                  <c:v>1397.7</c:v>
                </c:pt>
                <c:pt idx="39">
                  <c:v>1394.4</c:v>
                </c:pt>
                <c:pt idx="40">
                  <c:v>1383.3</c:v>
                </c:pt>
                <c:pt idx="41">
                  <c:v>1380.3</c:v>
                </c:pt>
                <c:pt idx="42">
                  <c:v>1380</c:v>
                </c:pt>
                <c:pt idx="43">
                  <c:v>1365.8</c:v>
                </c:pt>
                <c:pt idx="44">
                  <c:v>1356.2</c:v>
                </c:pt>
                <c:pt idx="45">
                  <c:v>1352.7</c:v>
                </c:pt>
                <c:pt idx="46">
                  <c:v>1347.4</c:v>
                </c:pt>
                <c:pt idx="47">
                  <c:v>1345.5</c:v>
                </c:pt>
                <c:pt idx="48">
                  <c:v>1340.5</c:v>
                </c:pt>
                <c:pt idx="49">
                  <c:v>1337.6</c:v>
                </c:pt>
                <c:pt idx="50">
                  <c:v>1331.9</c:v>
                </c:pt>
                <c:pt idx="51">
                  <c:v>1322.5</c:v>
                </c:pt>
                <c:pt idx="52">
                  <c:v>1321.2</c:v>
                </c:pt>
                <c:pt idx="53">
                  <c:v>1313.6</c:v>
                </c:pt>
                <c:pt idx="54">
                  <c:v>1308.4000000000001</c:v>
                </c:pt>
                <c:pt idx="55">
                  <c:v>1305.0999999999999</c:v>
                </c:pt>
                <c:pt idx="56">
                  <c:v>1298.9000000000001</c:v>
                </c:pt>
                <c:pt idx="57">
                  <c:v>1291.0999999999999</c:v>
                </c:pt>
                <c:pt idx="58">
                  <c:v>1242.5999999999999</c:v>
                </c:pt>
                <c:pt idx="59">
                  <c:v>1241.5</c:v>
                </c:pt>
                <c:pt idx="60">
                  <c:v>1227.4000000000001</c:v>
                </c:pt>
                <c:pt idx="61">
                  <c:v>1188</c:v>
                </c:pt>
                <c:pt idx="62">
                  <c:v>1183.5</c:v>
                </c:pt>
                <c:pt idx="63">
                  <c:v>1179.0999999999999</c:v>
                </c:pt>
                <c:pt idx="64">
                  <c:v>1178.2</c:v>
                </c:pt>
                <c:pt idx="65">
                  <c:v>1170.9000000000001</c:v>
                </c:pt>
                <c:pt idx="66">
                  <c:v>1160.8</c:v>
                </c:pt>
                <c:pt idx="67">
                  <c:v>1156.5999999999999</c:v>
                </c:pt>
                <c:pt idx="68">
                  <c:v>1147.3</c:v>
                </c:pt>
                <c:pt idx="69">
                  <c:v>1131.7</c:v>
                </c:pt>
                <c:pt idx="70">
                  <c:v>1081.7</c:v>
                </c:pt>
                <c:pt idx="71">
                  <c:v>1038.0999999999999</c:v>
                </c:pt>
                <c:pt idx="72">
                  <c:v>992.8</c:v>
                </c:pt>
                <c:pt idx="73">
                  <c:v>974.9</c:v>
                </c:pt>
                <c:pt idx="74">
                  <c:v>972.1</c:v>
                </c:pt>
                <c:pt idx="75">
                  <c:v>960.5</c:v>
                </c:pt>
                <c:pt idx="76">
                  <c:v>909.7</c:v>
                </c:pt>
                <c:pt idx="77">
                  <c:v>889.9</c:v>
                </c:pt>
                <c:pt idx="78">
                  <c:v>866.9</c:v>
                </c:pt>
                <c:pt idx="79">
                  <c:v>842.5</c:v>
                </c:pt>
                <c:pt idx="80">
                  <c:v>648.20000000000005</c:v>
                </c:pt>
                <c:pt idx="81">
                  <c:v>535.29999999999995</c:v>
                </c:pt>
                <c:pt idx="82">
                  <c:v>534.1</c:v>
                </c:pt>
                <c:pt idx="83">
                  <c:v>478.3</c:v>
                </c:pt>
                <c:pt idx="84">
                  <c:v>317.2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cat>
            <c:strRef>
              <c:f>Лист1!$A$2:$A$89</c:f>
              <c:strCache>
                <c:ptCount val="85"/>
                <c:pt idx="0">
                  <c:v>Российская Федерация</c:v>
                </c:pt>
                <c:pt idx="1">
                  <c:v>Псковская область</c:v>
                </c:pt>
                <c:pt idx="2">
                  <c:v>Новгородская область</c:v>
                </c:pt>
                <c:pt idx="3">
                  <c:v>Тверская область</c:v>
                </c:pt>
                <c:pt idx="4">
                  <c:v>Тульская область</c:v>
                </c:pt>
                <c:pt idx="5">
                  <c:v>Владимирская область</c:v>
                </c:pt>
                <c:pt idx="6">
                  <c:v>Орловская область</c:v>
                </c:pt>
                <c:pt idx="7">
                  <c:v>Смоленская область</c:v>
                </c:pt>
                <c:pt idx="8">
                  <c:v>Курская область</c:v>
                </c:pt>
                <c:pt idx="9">
                  <c:v>Курганская область</c:v>
                </c:pt>
                <c:pt idx="10">
                  <c:v>Костромская область</c:v>
                </c:pt>
                <c:pt idx="11">
                  <c:v>Тамбовская область</c:v>
                </c:pt>
                <c:pt idx="12">
                  <c:v>Ивановская область</c:v>
                </c:pt>
                <c:pt idx="13">
                  <c:v>Рязанская область</c:v>
                </c:pt>
                <c:pt idx="14">
                  <c:v>Брянская область</c:v>
                </c:pt>
                <c:pt idx="15">
                  <c:v>Hижегородская область</c:v>
                </c:pt>
                <c:pt idx="16">
                  <c:v>Воронежская область</c:v>
                </c:pt>
                <c:pt idx="17">
                  <c:v>Еврейская автономная область</c:v>
                </c:pt>
                <c:pt idx="18">
                  <c:v>Кировская область</c:v>
                </c:pt>
                <c:pt idx="19">
                  <c:v>г Севастополь</c:v>
                </c:pt>
                <c:pt idx="20">
                  <c:v>Республика Крым</c:v>
                </c:pt>
                <c:pt idx="21">
                  <c:v>Республика Карелия</c:v>
                </c:pt>
                <c:pt idx="22">
                  <c:v>Калужская область</c:v>
                </c:pt>
                <c:pt idx="23">
                  <c:v>Ульяновская область</c:v>
                </c:pt>
                <c:pt idx="24">
                  <c:v>Пензенская область</c:v>
                </c:pt>
                <c:pt idx="25">
                  <c:v>Вологодская область</c:v>
                </c:pt>
                <c:pt idx="26">
                  <c:v>Кемеровская область</c:v>
                </c:pt>
                <c:pt idx="27">
                  <c:v>Самарская область</c:v>
                </c:pt>
                <c:pt idx="28">
                  <c:v>Саратовская область</c:v>
                </c:pt>
                <c:pt idx="29">
                  <c:v>Алтайский край</c:v>
                </c:pt>
                <c:pt idx="30">
                  <c:v>Пермский край</c:v>
                </c:pt>
                <c:pt idx="31">
                  <c:v>Оренбургская область</c:v>
                </c:pt>
                <c:pt idx="32">
                  <c:v>Свердловская область</c:v>
                </c:pt>
                <c:pt idx="33">
                  <c:v>Республика Мордовия</c:v>
                </c:pt>
                <c:pt idx="34">
                  <c:v>Ленинградская область</c:v>
                </c:pt>
                <c:pt idx="35">
                  <c:v>Челябинская область</c:v>
                </c:pt>
                <c:pt idx="36">
                  <c:v>Волгоградская область</c:v>
                </c:pt>
                <c:pt idx="37">
                  <c:v>Ростовская область</c:v>
                </c:pt>
                <c:pt idx="38">
                  <c:v>Республика Марий Эл</c:v>
                </c:pt>
                <c:pt idx="39">
                  <c:v>Амурская область</c:v>
                </c:pt>
                <c:pt idx="40">
                  <c:v>Архангельская область без автономии</c:v>
                </c:pt>
                <c:pt idx="41">
                  <c:v>Республика Хакасия</c:v>
                </c:pt>
                <c:pt idx="42">
                  <c:v>Иркутская область</c:v>
                </c:pt>
                <c:pt idx="43">
                  <c:v>Архангельская область</c:v>
                </c:pt>
                <c:pt idx="44">
                  <c:v>Приморский край</c:v>
                </c:pt>
                <c:pt idx="45">
                  <c:v>Республика Башкортостан</c:v>
                </c:pt>
                <c:pt idx="46">
                  <c:v>Хабаровский край</c:v>
                </c:pt>
                <c:pt idx="47">
                  <c:v>Омская область</c:v>
                </c:pt>
                <c:pt idx="48">
                  <c:v>Сахалинская область</c:v>
                </c:pt>
                <c:pt idx="49">
                  <c:v>Калининградская область</c:v>
                </c:pt>
                <c:pt idx="50">
                  <c:v>Чувашская Республика(Чувашия)</c:v>
                </c:pt>
                <c:pt idx="51">
                  <c:v>Краснодарский край</c:v>
                </c:pt>
                <c:pt idx="52">
                  <c:v>Новосибирская область</c:v>
                </c:pt>
                <c:pt idx="53">
                  <c:v>Республика Адыгея</c:v>
                </c:pt>
                <c:pt idx="54">
                  <c:v>Забайкальский край</c:v>
                </c:pt>
                <c:pt idx="55">
                  <c:v>Московская область</c:v>
                </c:pt>
                <c:pt idx="56">
                  <c:v>Удмуртская Республика</c:v>
                </c:pt>
                <c:pt idx="57">
                  <c:v>Красноярский край</c:v>
                </c:pt>
                <c:pt idx="58">
                  <c:v>Республика Коми</c:v>
                </c:pt>
                <c:pt idx="59">
                  <c:v>Астраханская область</c:v>
                </c:pt>
                <c:pt idx="60">
                  <c:v>Республика Татарстан(Татарстан)</c:v>
                </c:pt>
                <c:pt idx="61">
                  <c:v>г.Санкт-Петербург</c:v>
                </c:pt>
                <c:pt idx="62">
                  <c:v>Ставропольский край</c:v>
                </c:pt>
                <c:pt idx="63">
                  <c:v>Магаданская область</c:v>
                </c:pt>
                <c:pt idx="64">
                  <c:v>Тюменская область без автономии</c:v>
                </c:pt>
                <c:pt idx="65">
                  <c:v>Томская область</c:v>
                </c:pt>
                <c:pt idx="66">
                  <c:v>Мурманская область</c:v>
                </c:pt>
                <c:pt idx="67">
                  <c:v>Республика Бурятия</c:v>
                </c:pt>
                <c:pt idx="68">
                  <c:v>Камчатский край</c:v>
                </c:pt>
                <c:pt idx="69">
                  <c:v>Республика Алтай</c:v>
                </c:pt>
                <c:pt idx="70">
                  <c:v>Республика Северная Осетия- Алания</c:v>
                </c:pt>
                <c:pt idx="71">
                  <c:v>Республика Тыва</c:v>
                </c:pt>
                <c:pt idx="72">
                  <c:v>г.Москва</c:v>
                </c:pt>
                <c:pt idx="73">
                  <c:v>Чукотский авт.округ</c:v>
                </c:pt>
                <c:pt idx="74">
                  <c:v>Республика Калмыкия</c:v>
                </c:pt>
                <c:pt idx="75">
                  <c:v>Карачаево-Черкесская Республика</c:v>
                </c:pt>
                <c:pt idx="76">
                  <c:v>Hенецкий авт.округ</c:v>
                </c:pt>
                <c:pt idx="77">
                  <c:v>Кабардино-Балкарская Республика</c:v>
                </c:pt>
                <c:pt idx="78">
                  <c:v>Республика Саха (Якутия)</c:v>
                </c:pt>
                <c:pt idx="79">
                  <c:v>Тюменская область</c:v>
                </c:pt>
                <c:pt idx="80">
                  <c:v>Ханты-Мансийский авт.округ-Югра</c:v>
                </c:pt>
                <c:pt idx="81">
                  <c:v>Ямало-Hенецкий авт.округ</c:v>
                </c:pt>
                <c:pt idx="82">
                  <c:v>Республика Дагестан</c:v>
                </c:pt>
                <c:pt idx="83">
                  <c:v>Чеченская Республика</c:v>
                </c:pt>
                <c:pt idx="84">
                  <c:v>Республика Ингушетия</c:v>
                </c:pt>
              </c:strCache>
            </c:strRef>
          </c:cat>
          <c:val>
            <c:numRef>
              <c:f>Лист1!$C$2:$C$89</c:f>
              <c:numCache>
                <c:formatCode>General</c:formatCode>
                <c:ptCount val="88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cat>
            <c:strRef>
              <c:f>Лист1!$A$2:$A$89</c:f>
              <c:strCache>
                <c:ptCount val="85"/>
                <c:pt idx="0">
                  <c:v>Российская Федерация</c:v>
                </c:pt>
                <c:pt idx="1">
                  <c:v>Псковская область</c:v>
                </c:pt>
                <c:pt idx="2">
                  <c:v>Новгородская область</c:v>
                </c:pt>
                <c:pt idx="3">
                  <c:v>Тверская область</c:v>
                </c:pt>
                <c:pt idx="4">
                  <c:v>Тульская область</c:v>
                </c:pt>
                <c:pt idx="5">
                  <c:v>Владимирская область</c:v>
                </c:pt>
                <c:pt idx="6">
                  <c:v>Орловская область</c:v>
                </c:pt>
                <c:pt idx="7">
                  <c:v>Смоленская область</c:v>
                </c:pt>
                <c:pt idx="8">
                  <c:v>Курская область</c:v>
                </c:pt>
                <c:pt idx="9">
                  <c:v>Курганская область</c:v>
                </c:pt>
                <c:pt idx="10">
                  <c:v>Костромская область</c:v>
                </c:pt>
                <c:pt idx="11">
                  <c:v>Тамбовская область</c:v>
                </c:pt>
                <c:pt idx="12">
                  <c:v>Ивановская область</c:v>
                </c:pt>
                <c:pt idx="13">
                  <c:v>Рязанская область</c:v>
                </c:pt>
                <c:pt idx="14">
                  <c:v>Брянская область</c:v>
                </c:pt>
                <c:pt idx="15">
                  <c:v>Hижегородская область</c:v>
                </c:pt>
                <c:pt idx="16">
                  <c:v>Воронежская область</c:v>
                </c:pt>
                <c:pt idx="17">
                  <c:v>Еврейская автономная область</c:v>
                </c:pt>
                <c:pt idx="18">
                  <c:v>Кировская область</c:v>
                </c:pt>
                <c:pt idx="19">
                  <c:v>г Севастополь</c:v>
                </c:pt>
                <c:pt idx="20">
                  <c:v>Республика Крым</c:v>
                </c:pt>
                <c:pt idx="21">
                  <c:v>Республика Карелия</c:v>
                </c:pt>
                <c:pt idx="22">
                  <c:v>Калужская область</c:v>
                </c:pt>
                <c:pt idx="23">
                  <c:v>Ульяновская область</c:v>
                </c:pt>
                <c:pt idx="24">
                  <c:v>Пензенская область</c:v>
                </c:pt>
                <c:pt idx="25">
                  <c:v>Вологодская область</c:v>
                </c:pt>
                <c:pt idx="26">
                  <c:v>Кемеровская область</c:v>
                </c:pt>
                <c:pt idx="27">
                  <c:v>Самарская область</c:v>
                </c:pt>
                <c:pt idx="28">
                  <c:v>Саратовская область</c:v>
                </c:pt>
                <c:pt idx="29">
                  <c:v>Алтайский край</c:v>
                </c:pt>
                <c:pt idx="30">
                  <c:v>Пермский край</c:v>
                </c:pt>
                <c:pt idx="31">
                  <c:v>Оренбургская область</c:v>
                </c:pt>
                <c:pt idx="32">
                  <c:v>Свердловская область</c:v>
                </c:pt>
                <c:pt idx="33">
                  <c:v>Республика Мордовия</c:v>
                </c:pt>
                <c:pt idx="34">
                  <c:v>Ленинградская область</c:v>
                </c:pt>
                <c:pt idx="35">
                  <c:v>Челябинская область</c:v>
                </c:pt>
                <c:pt idx="36">
                  <c:v>Волгоградская область</c:v>
                </c:pt>
                <c:pt idx="37">
                  <c:v>Ростовская область</c:v>
                </c:pt>
                <c:pt idx="38">
                  <c:v>Республика Марий Эл</c:v>
                </c:pt>
                <c:pt idx="39">
                  <c:v>Амурская область</c:v>
                </c:pt>
                <c:pt idx="40">
                  <c:v>Архангельская область без автономии</c:v>
                </c:pt>
                <c:pt idx="41">
                  <c:v>Республика Хакасия</c:v>
                </c:pt>
                <c:pt idx="42">
                  <c:v>Иркутская область</c:v>
                </c:pt>
                <c:pt idx="43">
                  <c:v>Архангельская область</c:v>
                </c:pt>
                <c:pt idx="44">
                  <c:v>Приморский край</c:v>
                </c:pt>
                <c:pt idx="45">
                  <c:v>Республика Башкортостан</c:v>
                </c:pt>
                <c:pt idx="46">
                  <c:v>Хабаровский край</c:v>
                </c:pt>
                <c:pt idx="47">
                  <c:v>Омская область</c:v>
                </c:pt>
                <c:pt idx="48">
                  <c:v>Сахалинская область</c:v>
                </c:pt>
                <c:pt idx="49">
                  <c:v>Калининградская область</c:v>
                </c:pt>
                <c:pt idx="50">
                  <c:v>Чувашская Республика(Чувашия)</c:v>
                </c:pt>
                <c:pt idx="51">
                  <c:v>Краснодарский край</c:v>
                </c:pt>
                <c:pt idx="52">
                  <c:v>Новосибирская область</c:v>
                </c:pt>
                <c:pt idx="53">
                  <c:v>Республика Адыгея</c:v>
                </c:pt>
                <c:pt idx="54">
                  <c:v>Забайкальский край</c:v>
                </c:pt>
                <c:pt idx="55">
                  <c:v>Московская область</c:v>
                </c:pt>
                <c:pt idx="56">
                  <c:v>Удмуртская Республика</c:v>
                </c:pt>
                <c:pt idx="57">
                  <c:v>Красноярский край</c:v>
                </c:pt>
                <c:pt idx="58">
                  <c:v>Республика Коми</c:v>
                </c:pt>
                <c:pt idx="59">
                  <c:v>Астраханская область</c:v>
                </c:pt>
                <c:pt idx="60">
                  <c:v>Республика Татарстан(Татарстан)</c:v>
                </c:pt>
                <c:pt idx="61">
                  <c:v>г.Санкт-Петербург</c:v>
                </c:pt>
                <c:pt idx="62">
                  <c:v>Ставропольский край</c:v>
                </c:pt>
                <c:pt idx="63">
                  <c:v>Магаданская область</c:v>
                </c:pt>
                <c:pt idx="64">
                  <c:v>Тюменская область без автономии</c:v>
                </c:pt>
                <c:pt idx="65">
                  <c:v>Томская область</c:v>
                </c:pt>
                <c:pt idx="66">
                  <c:v>Мурманская область</c:v>
                </c:pt>
                <c:pt idx="67">
                  <c:v>Республика Бурятия</c:v>
                </c:pt>
                <c:pt idx="68">
                  <c:v>Камчатский край</c:v>
                </c:pt>
                <c:pt idx="69">
                  <c:v>Республика Алтай</c:v>
                </c:pt>
                <c:pt idx="70">
                  <c:v>Республика Северная Осетия- Алания</c:v>
                </c:pt>
                <c:pt idx="71">
                  <c:v>Республика Тыва</c:v>
                </c:pt>
                <c:pt idx="72">
                  <c:v>г.Москва</c:v>
                </c:pt>
                <c:pt idx="73">
                  <c:v>Чукотский авт.округ</c:v>
                </c:pt>
                <c:pt idx="74">
                  <c:v>Республика Калмыкия</c:v>
                </c:pt>
                <c:pt idx="75">
                  <c:v>Карачаево-Черкесская Республика</c:v>
                </c:pt>
                <c:pt idx="76">
                  <c:v>Hенецкий авт.округ</c:v>
                </c:pt>
                <c:pt idx="77">
                  <c:v>Кабардино-Балкарская Республика</c:v>
                </c:pt>
                <c:pt idx="78">
                  <c:v>Республика Саха (Якутия)</c:v>
                </c:pt>
                <c:pt idx="79">
                  <c:v>Тюменская область</c:v>
                </c:pt>
                <c:pt idx="80">
                  <c:v>Ханты-Мансийский авт.округ-Югра</c:v>
                </c:pt>
                <c:pt idx="81">
                  <c:v>Ямало-Hенецкий авт.округ</c:v>
                </c:pt>
                <c:pt idx="82">
                  <c:v>Республика Дагестан</c:v>
                </c:pt>
                <c:pt idx="83">
                  <c:v>Чеченская Республика</c:v>
                </c:pt>
                <c:pt idx="84">
                  <c:v>Республика Ингушетия</c:v>
                </c:pt>
              </c:strCache>
            </c:strRef>
          </c:cat>
          <c:val>
            <c:numRef>
              <c:f>Лист1!$D$2:$D$89</c:f>
              <c:numCache>
                <c:formatCode>General</c:formatCode>
                <c:ptCount val="88"/>
              </c:numCache>
            </c:numRef>
          </c:val>
        </c:ser>
        <c:axId val="55653120"/>
        <c:axId val="55654656"/>
      </c:barChart>
      <c:catAx>
        <c:axId val="55653120"/>
        <c:scaling>
          <c:orientation val="minMax"/>
        </c:scaling>
        <c:axPos val="b"/>
        <c:tickLblPos val="nextTo"/>
        <c:crossAx val="55654656"/>
        <c:crosses val="autoZero"/>
        <c:auto val="1"/>
        <c:lblAlgn val="ctr"/>
        <c:lblOffset val="100"/>
      </c:catAx>
      <c:valAx>
        <c:axId val="55654656"/>
        <c:scaling>
          <c:orientation val="minMax"/>
        </c:scaling>
        <c:axPos val="l"/>
        <c:majorGridlines/>
        <c:numFmt formatCode="0.0" sourceLinked="1"/>
        <c:tickLblPos val="nextTo"/>
        <c:crossAx val="55653120"/>
        <c:crosses val="autoZero"/>
        <c:crossBetween val="between"/>
      </c:valAx>
    </c:plotArea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2014труд</c:v>
                </c:pt>
              </c:strCache>
            </c:strRef>
          </c:tx>
          <c:cat>
            <c:strRef>
              <c:f>Лист1!$A$2:$A$16</c:f>
              <c:strCache>
                <c:ptCount val="15"/>
                <c:pt idx="0">
                  <c:v>Нязепетровский МР</c:v>
                </c:pt>
                <c:pt idx="1">
                  <c:v>Троицкий МР</c:v>
                </c:pt>
                <c:pt idx="2">
                  <c:v>Кизильский МР</c:v>
                </c:pt>
                <c:pt idx="3">
                  <c:v>Нагайбакский МР</c:v>
                </c:pt>
                <c:pt idx="4">
                  <c:v>Кыштымский ГО</c:v>
                </c:pt>
                <c:pt idx="5">
                  <c:v>Верхнеуфалейский ГО</c:v>
                </c:pt>
                <c:pt idx="6">
                  <c:v>Златоустовский ГО</c:v>
                </c:pt>
                <c:pt idx="7">
                  <c:v>Троицкий ГО</c:v>
                </c:pt>
                <c:pt idx="8">
                  <c:v>Копейский ГО</c:v>
                </c:pt>
                <c:pt idx="9">
                  <c:v>Чебаркульский ГО</c:v>
                </c:pt>
                <c:pt idx="10">
                  <c:v>Октябрьский МР</c:v>
                </c:pt>
                <c:pt idx="11">
                  <c:v>Аргаяшский МР</c:v>
                </c:pt>
                <c:pt idx="12">
                  <c:v>Пластовский МР</c:v>
                </c:pt>
                <c:pt idx="14">
                  <c:v>Всего по области (включая ЗАТО)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157.9</c:v>
                </c:pt>
                <c:pt idx="1">
                  <c:v>118.1</c:v>
                </c:pt>
                <c:pt idx="2">
                  <c:v>105.4</c:v>
                </c:pt>
                <c:pt idx="3">
                  <c:v>101.1</c:v>
                </c:pt>
                <c:pt idx="4">
                  <c:v>84.5</c:v>
                </c:pt>
                <c:pt idx="5">
                  <c:v>81.5</c:v>
                </c:pt>
                <c:pt idx="6">
                  <c:v>95</c:v>
                </c:pt>
                <c:pt idx="7">
                  <c:v>65.8</c:v>
                </c:pt>
                <c:pt idx="8">
                  <c:v>49</c:v>
                </c:pt>
                <c:pt idx="9">
                  <c:v>33.1</c:v>
                </c:pt>
                <c:pt idx="10">
                  <c:v>90.2</c:v>
                </c:pt>
                <c:pt idx="11">
                  <c:v>94.2</c:v>
                </c:pt>
                <c:pt idx="12">
                  <c:v>38.700000000000003</c:v>
                </c:pt>
                <c:pt idx="14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2015труд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Лист1!$A$2:$A$16</c:f>
              <c:strCache>
                <c:ptCount val="15"/>
                <c:pt idx="0">
                  <c:v>Нязепетровский МР</c:v>
                </c:pt>
                <c:pt idx="1">
                  <c:v>Троицкий МР</c:v>
                </c:pt>
                <c:pt idx="2">
                  <c:v>Кизильский МР</c:v>
                </c:pt>
                <c:pt idx="3">
                  <c:v>Нагайбакский МР</c:v>
                </c:pt>
                <c:pt idx="4">
                  <c:v>Кыштымский ГО</c:v>
                </c:pt>
                <c:pt idx="5">
                  <c:v>Верхнеуфалейский ГО</c:v>
                </c:pt>
                <c:pt idx="6">
                  <c:v>Златоустовский ГО</c:v>
                </c:pt>
                <c:pt idx="7">
                  <c:v>Троицкий ГО</c:v>
                </c:pt>
                <c:pt idx="8">
                  <c:v>Копейский ГО</c:v>
                </c:pt>
                <c:pt idx="9">
                  <c:v>Чебаркульский ГО</c:v>
                </c:pt>
                <c:pt idx="10">
                  <c:v>Октябрьский МР</c:v>
                </c:pt>
                <c:pt idx="11">
                  <c:v>Аргаяшский МР</c:v>
                </c:pt>
                <c:pt idx="12">
                  <c:v>Пластовский МР</c:v>
                </c:pt>
                <c:pt idx="14">
                  <c:v>Всего по области (включая ЗАТО)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192.9</c:v>
                </c:pt>
                <c:pt idx="1">
                  <c:v>133.4</c:v>
                </c:pt>
                <c:pt idx="2">
                  <c:v>141</c:v>
                </c:pt>
                <c:pt idx="3">
                  <c:v>132.6</c:v>
                </c:pt>
                <c:pt idx="4">
                  <c:v>115.9</c:v>
                </c:pt>
                <c:pt idx="5">
                  <c:v>131.4</c:v>
                </c:pt>
                <c:pt idx="6">
                  <c:v>101.4</c:v>
                </c:pt>
                <c:pt idx="7">
                  <c:v>82.9</c:v>
                </c:pt>
                <c:pt idx="8">
                  <c:v>66.3</c:v>
                </c:pt>
                <c:pt idx="9">
                  <c:v>67.5</c:v>
                </c:pt>
                <c:pt idx="10">
                  <c:v>67.2</c:v>
                </c:pt>
                <c:pt idx="11">
                  <c:v>48.3</c:v>
                </c:pt>
                <c:pt idx="12">
                  <c:v>9.8000000000000007</c:v>
                </c:pt>
                <c:pt idx="14">
                  <c:v>62.8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2014старше</c:v>
                </c:pt>
              </c:strCache>
            </c:strRef>
          </c:tx>
          <c:cat>
            <c:strRef>
              <c:f>Лист1!$A$2:$A$16</c:f>
              <c:strCache>
                <c:ptCount val="15"/>
                <c:pt idx="0">
                  <c:v>Нязепетровский МР</c:v>
                </c:pt>
                <c:pt idx="1">
                  <c:v>Троицкий МР</c:v>
                </c:pt>
                <c:pt idx="2">
                  <c:v>Кизильский МР</c:v>
                </c:pt>
                <c:pt idx="3">
                  <c:v>Нагайбакский МР</c:v>
                </c:pt>
                <c:pt idx="4">
                  <c:v>Кыштымский ГО</c:v>
                </c:pt>
                <c:pt idx="5">
                  <c:v>Верхнеуфалейский ГО</c:v>
                </c:pt>
                <c:pt idx="6">
                  <c:v>Златоустовский ГО</c:v>
                </c:pt>
                <c:pt idx="7">
                  <c:v>Троицкий ГО</c:v>
                </c:pt>
                <c:pt idx="8">
                  <c:v>Копейский ГО</c:v>
                </c:pt>
                <c:pt idx="9">
                  <c:v>Чебаркульский ГО</c:v>
                </c:pt>
                <c:pt idx="10">
                  <c:v>Октябрьский МР</c:v>
                </c:pt>
                <c:pt idx="11">
                  <c:v>Аргаяшский МР</c:v>
                </c:pt>
                <c:pt idx="12">
                  <c:v>Пластовский МР</c:v>
                </c:pt>
                <c:pt idx="14">
                  <c:v>Всего по области (включая ЗАТО)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852.8</c:v>
                </c:pt>
                <c:pt idx="1">
                  <c:v>1107</c:v>
                </c:pt>
                <c:pt idx="2">
                  <c:v>1256.4000000000001</c:v>
                </c:pt>
                <c:pt idx="3">
                  <c:v>1231.8</c:v>
                </c:pt>
                <c:pt idx="4">
                  <c:v>1843.2</c:v>
                </c:pt>
                <c:pt idx="5">
                  <c:v>2529.5</c:v>
                </c:pt>
                <c:pt idx="6">
                  <c:v>1837.8</c:v>
                </c:pt>
                <c:pt idx="7">
                  <c:v>1198.0999999999999</c:v>
                </c:pt>
                <c:pt idx="8">
                  <c:v>1243.2</c:v>
                </c:pt>
                <c:pt idx="9">
                  <c:v>1259.0999999999999</c:v>
                </c:pt>
                <c:pt idx="10">
                  <c:v>1786.2</c:v>
                </c:pt>
                <c:pt idx="11">
                  <c:v>1462.8</c:v>
                </c:pt>
                <c:pt idx="12">
                  <c:v>1037.4000000000001</c:v>
                </c:pt>
                <c:pt idx="14">
                  <c:v>1500.1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2015старше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Val val="1"/>
          </c:dLbls>
          <c:cat>
            <c:strRef>
              <c:f>Лист1!$A$2:$A$16</c:f>
              <c:strCache>
                <c:ptCount val="15"/>
                <c:pt idx="0">
                  <c:v>Нязепетровский МР</c:v>
                </c:pt>
                <c:pt idx="1">
                  <c:v>Троицкий МР</c:v>
                </c:pt>
                <c:pt idx="2">
                  <c:v>Кизильский МР</c:v>
                </c:pt>
                <c:pt idx="3">
                  <c:v>Нагайбакский МР</c:v>
                </c:pt>
                <c:pt idx="4">
                  <c:v>Кыштымский ГО</c:v>
                </c:pt>
                <c:pt idx="5">
                  <c:v>Верхнеуфалейский ГО</c:v>
                </c:pt>
                <c:pt idx="6">
                  <c:v>Златоустовский ГО</c:v>
                </c:pt>
                <c:pt idx="7">
                  <c:v>Троицкий ГО</c:v>
                </c:pt>
                <c:pt idx="8">
                  <c:v>Копейский ГО</c:v>
                </c:pt>
                <c:pt idx="9">
                  <c:v>Чебаркульский ГО</c:v>
                </c:pt>
                <c:pt idx="10">
                  <c:v>Октябрьский МР</c:v>
                </c:pt>
                <c:pt idx="11">
                  <c:v>Аргаяшский МР</c:v>
                </c:pt>
                <c:pt idx="12">
                  <c:v>Пластовский МР</c:v>
                </c:pt>
                <c:pt idx="14">
                  <c:v>Всего по области (включая ЗАТО)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1027.5999999999999</c:v>
                </c:pt>
                <c:pt idx="1">
                  <c:v>1235.0999999999999</c:v>
                </c:pt>
                <c:pt idx="2">
                  <c:v>908.3</c:v>
                </c:pt>
                <c:pt idx="3">
                  <c:v>1132.5999999999999</c:v>
                </c:pt>
                <c:pt idx="4">
                  <c:v>1602.5</c:v>
                </c:pt>
                <c:pt idx="5">
                  <c:v>2522.4</c:v>
                </c:pt>
                <c:pt idx="6">
                  <c:v>1602.5</c:v>
                </c:pt>
                <c:pt idx="7">
                  <c:v>1596.4</c:v>
                </c:pt>
                <c:pt idx="8">
                  <c:v>1333</c:v>
                </c:pt>
                <c:pt idx="9">
                  <c:v>1210.5999999999999</c:v>
                </c:pt>
                <c:pt idx="10">
                  <c:v>399.4</c:v>
                </c:pt>
                <c:pt idx="11">
                  <c:v>821.8</c:v>
                </c:pt>
                <c:pt idx="12">
                  <c:v>1199.2</c:v>
                </c:pt>
                <c:pt idx="14">
                  <c:v>1129.5</c:v>
                </c:pt>
              </c:numCache>
            </c:numRef>
          </c:val>
        </c:ser>
        <c:axId val="78886016"/>
        <c:axId val="78887552"/>
      </c:barChart>
      <c:catAx>
        <c:axId val="78886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8887552"/>
        <c:crosses val="autoZero"/>
        <c:auto val="1"/>
        <c:lblAlgn val="ctr"/>
        <c:lblOffset val="100"/>
      </c:catAx>
      <c:valAx>
        <c:axId val="78887552"/>
        <c:scaling>
          <c:orientation val="minMax"/>
        </c:scaling>
        <c:axPos val="l"/>
        <c:majorGridlines/>
        <c:numFmt formatCode="General" sourceLinked="1"/>
        <c:tickLblPos val="nextTo"/>
        <c:crossAx val="788860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ОКС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10 мес.2015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20926</c:v>
                </c:pt>
                <c:pt idx="1">
                  <c:v>18276</c:v>
                </c:pt>
                <c:pt idx="2">
                  <c:v>19879</c:v>
                </c:pt>
                <c:pt idx="3">
                  <c:v>17952</c:v>
                </c:pt>
                <c:pt idx="4">
                  <c:v>14767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т.ч. ОИМ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10 мес.2015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6355</c:v>
                </c:pt>
                <c:pt idx="1">
                  <c:v>6790</c:v>
                </c:pt>
                <c:pt idx="2">
                  <c:v>6225</c:v>
                </c:pt>
                <c:pt idx="3">
                  <c:v>5643</c:v>
                </c:pt>
                <c:pt idx="4">
                  <c:v>4555</c:v>
                </c:pt>
              </c:numCache>
            </c:numRef>
          </c:val>
        </c:ser>
        <c:axId val="83754368"/>
        <c:axId val="83854464"/>
      </c:barChart>
      <c:catAx>
        <c:axId val="83754368"/>
        <c:scaling>
          <c:orientation val="minMax"/>
        </c:scaling>
        <c:axPos val="b"/>
        <c:numFmt formatCode="General" sourceLinked="1"/>
        <c:tickLblPos val="nextTo"/>
        <c:crossAx val="83854464"/>
        <c:crosses val="autoZero"/>
        <c:auto val="1"/>
        <c:lblAlgn val="ctr"/>
        <c:lblOffset val="50"/>
      </c:catAx>
      <c:valAx>
        <c:axId val="83854464"/>
        <c:scaling>
          <c:orientation val="minMax"/>
        </c:scaling>
        <c:axPos val="l"/>
        <c:majorGridlines/>
        <c:numFmt formatCode="General" sourceLinked="1"/>
        <c:tickLblPos val="nextTo"/>
        <c:crossAx val="837543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Госпитализировано в РСЦ и ПСО</c:v>
                </c:pt>
              </c:strCache>
            </c:strRef>
          </c:tx>
          <c:dLbls>
            <c:dLbl>
              <c:idx val="1"/>
              <c:layout>
                <c:manualLayout>
                  <c:x val="-1.2499999999999878E-2"/>
                  <c:y val="8.2997314023931984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0.62600000000000122</c:v>
                </c:pt>
                <c:pt idx="1">
                  <c:v>0.7400000000000011</c:v>
                </c:pt>
              </c:numCache>
            </c:numRef>
          </c:val>
        </c:ser>
        <c:axId val="83758464"/>
        <c:axId val="83756928"/>
      </c:barChart>
      <c:valAx>
        <c:axId val="83756928"/>
        <c:scaling>
          <c:orientation val="minMax"/>
        </c:scaling>
        <c:delete val="1"/>
        <c:axPos val="l"/>
        <c:majorGridlines/>
        <c:numFmt formatCode="0.00%" sourceLinked="1"/>
        <c:tickLblPos val="none"/>
        <c:crossAx val="83758464"/>
        <c:crosses val="autoZero"/>
        <c:crossBetween val="between"/>
      </c:valAx>
      <c:catAx>
        <c:axId val="83758464"/>
        <c:scaling>
          <c:orientation val="minMax"/>
        </c:scaling>
        <c:axPos val="b"/>
        <c:numFmt formatCode="General" sourceLinked="1"/>
        <c:tickLblPos val="nextTo"/>
        <c:crossAx val="83756928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Лист1!$A$2:$A$27</c:f>
              <c:strCache>
                <c:ptCount val="26"/>
                <c:pt idx="0">
                  <c:v>Карабашский ГО</c:v>
                </c:pt>
                <c:pt idx="1">
                  <c:v>Сосновский МР</c:v>
                </c:pt>
                <c:pt idx="2">
                  <c:v>Красноармейский МР</c:v>
                </c:pt>
                <c:pt idx="4">
                  <c:v>Агаповский МР</c:v>
                </c:pt>
                <c:pt idx="5">
                  <c:v>Кусинский МР</c:v>
                </c:pt>
                <c:pt idx="6">
                  <c:v>Коркинский МР</c:v>
                </c:pt>
                <c:pt idx="7">
                  <c:v>Еткульский МР</c:v>
                </c:pt>
                <c:pt idx="8">
                  <c:v>Челябинский ГО</c:v>
                </c:pt>
                <c:pt idx="9">
                  <c:v>Чебаркульский МР</c:v>
                </c:pt>
                <c:pt idx="10">
                  <c:v>Ашинский МР</c:v>
                </c:pt>
                <c:pt idx="11">
                  <c:v>Варненский МР</c:v>
                </c:pt>
                <c:pt idx="12">
                  <c:v>Нагайбакский МР</c:v>
                </c:pt>
                <c:pt idx="13">
                  <c:v>Уйский МР</c:v>
                </c:pt>
                <c:pt idx="14">
                  <c:v>Южноуральский ГО</c:v>
                </c:pt>
                <c:pt idx="15">
                  <c:v>Октябрьский МР</c:v>
                </c:pt>
                <c:pt idx="16">
                  <c:v>Увельский МР</c:v>
                </c:pt>
                <c:pt idx="17">
                  <c:v>Еманжелинский МР</c:v>
                </c:pt>
                <c:pt idx="18">
                  <c:v>Кунашакский МР</c:v>
                </c:pt>
                <c:pt idx="19">
                  <c:v>Чебаркульский ГО</c:v>
                </c:pt>
                <c:pt idx="20">
                  <c:v>Каслинский МР</c:v>
                </c:pt>
                <c:pt idx="21">
                  <c:v>Чесменский МР</c:v>
                </c:pt>
                <c:pt idx="22">
                  <c:v>Кыштымский ГО</c:v>
                </c:pt>
                <c:pt idx="23">
                  <c:v>Кизильский МР</c:v>
                </c:pt>
                <c:pt idx="24">
                  <c:v>Пластовский МР</c:v>
                </c:pt>
                <c:pt idx="25">
                  <c:v>Саткинский МР</c:v>
                </c:pt>
              </c:strCache>
            </c:str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100</c:v>
                </c:pt>
                <c:pt idx="1">
                  <c:v>100</c:v>
                </c:pt>
                <c:pt idx="2">
                  <c:v>87.5</c:v>
                </c:pt>
                <c:pt idx="4">
                  <c:v>63.2</c:v>
                </c:pt>
                <c:pt idx="5">
                  <c:v>62.5</c:v>
                </c:pt>
                <c:pt idx="6">
                  <c:v>58.3</c:v>
                </c:pt>
                <c:pt idx="7">
                  <c:v>58</c:v>
                </c:pt>
                <c:pt idx="8">
                  <c:v>55.6</c:v>
                </c:pt>
                <c:pt idx="9">
                  <c:v>40</c:v>
                </c:pt>
                <c:pt idx="10">
                  <c:v>21.5</c:v>
                </c:pt>
                <c:pt idx="11">
                  <c:v>18.399999999999999</c:v>
                </c:pt>
                <c:pt idx="12">
                  <c:v>18.2</c:v>
                </c:pt>
                <c:pt idx="13">
                  <c:v>17.600000000000001</c:v>
                </c:pt>
                <c:pt idx="14">
                  <c:v>14.3</c:v>
                </c:pt>
                <c:pt idx="15">
                  <c:v>14.3</c:v>
                </c:pt>
                <c:pt idx="16">
                  <c:v>14.1</c:v>
                </c:pt>
                <c:pt idx="17">
                  <c:v>11.2</c:v>
                </c:pt>
                <c:pt idx="18">
                  <c:v>10.8</c:v>
                </c:pt>
                <c:pt idx="19">
                  <c:v>8.1</c:v>
                </c:pt>
                <c:pt idx="20">
                  <c:v>5.7</c:v>
                </c:pt>
                <c:pt idx="21">
                  <c:v>2.6</c:v>
                </c:pt>
                <c:pt idx="22">
                  <c:v>1.8</c:v>
                </c:pt>
                <c:pt idx="23">
                  <c:v>1.3</c:v>
                </c:pt>
                <c:pt idx="24">
                  <c:v>0.5</c:v>
                </c:pt>
                <c:pt idx="25">
                  <c:v>0.4</c:v>
                </c:pt>
              </c:numCache>
            </c:numRef>
          </c:val>
        </c:ser>
        <c:axId val="83934208"/>
        <c:axId val="83940096"/>
      </c:barChart>
      <c:catAx>
        <c:axId val="839342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940096"/>
        <c:crosses val="autoZero"/>
        <c:auto val="1"/>
        <c:lblAlgn val="ctr"/>
        <c:lblOffset val="100"/>
      </c:catAx>
      <c:valAx>
        <c:axId val="83940096"/>
        <c:scaling>
          <c:orientation val="minMax"/>
        </c:scaling>
        <c:axPos val="l"/>
        <c:majorGridlines/>
        <c:numFmt formatCode="General" sourceLinked="1"/>
        <c:tickLblPos val="nextTo"/>
        <c:crossAx val="839342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>
        <c:manualLayout>
          <c:layoutTarget val="inner"/>
          <c:xMode val="edge"/>
          <c:yMode val="edge"/>
          <c:x val="3.6776182470097042E-2"/>
          <c:y val="9.8969136435838254E-2"/>
          <c:w val="0.91909239856578684"/>
          <c:h val="0.6725212582328227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68</c:v>
                </c:pt>
                <c:pt idx="2">
                  <c:v>217</c:v>
                </c:pt>
                <c:pt idx="3">
                  <c:v>303</c:v>
                </c:pt>
                <c:pt idx="4">
                  <c:v>463</c:v>
                </c:pt>
              </c:numCache>
            </c:numRef>
          </c:val>
        </c:ser>
        <c:gapWidth val="100"/>
        <c:overlap val="-24"/>
        <c:axId val="84395136"/>
        <c:axId val="84396672"/>
      </c:barChart>
      <c:catAx>
        <c:axId val="843951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84396672"/>
        <c:crosses val="autoZero"/>
        <c:auto val="1"/>
        <c:lblAlgn val="ctr"/>
        <c:lblOffset val="100"/>
      </c:catAx>
      <c:valAx>
        <c:axId val="84396672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843951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>
        <c:manualLayout>
          <c:layoutTarget val="inner"/>
          <c:xMode val="edge"/>
          <c:yMode val="edge"/>
          <c:x val="2.5236403213567817E-2"/>
          <c:y val="8.4735867625228375E-2"/>
          <c:w val="0.9206855899002101"/>
          <c:h val="0.759672303810016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3"/>
              <c:layout>
                <c:manualLayout>
                  <c:x val="-1.3218915643923051E-16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txPr>
              <a:bodyPr rot="0" vert="horz"/>
              <a:lstStyle/>
              <a:p>
                <a:pPr>
                  <a:defRPr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527</c:v>
                </c:pt>
                <c:pt idx="2">
                  <c:v>1048</c:v>
                </c:pt>
                <c:pt idx="3">
                  <c:v>1421</c:v>
                </c:pt>
                <c:pt idx="4">
                  <c:v>2789</c:v>
                </c:pt>
              </c:numCache>
            </c:numRef>
          </c:val>
        </c:ser>
        <c:gapWidth val="100"/>
        <c:overlap val="-24"/>
        <c:axId val="84486016"/>
        <c:axId val="84487552"/>
      </c:barChart>
      <c:catAx>
        <c:axId val="844860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84487552"/>
        <c:crosses val="autoZero"/>
        <c:auto val="1"/>
        <c:lblAlgn val="ctr"/>
        <c:lblOffset val="100"/>
      </c:catAx>
      <c:valAx>
        <c:axId val="84487552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844860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В.Уфал.ГО</c:v>
                </c:pt>
                <c:pt idx="1">
                  <c:v>Карт.МР</c:v>
                </c:pt>
                <c:pt idx="2">
                  <c:v>Чесм.МР</c:v>
                </c:pt>
                <c:pt idx="3">
                  <c:v>Челяб.ГО</c:v>
                </c:pt>
                <c:pt idx="4">
                  <c:v>К.Иван.МР</c:v>
                </c:pt>
                <c:pt idx="5">
                  <c:v>Еманж.МР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294.5</c:v>
                </c:pt>
                <c:pt idx="1">
                  <c:v>130.6</c:v>
                </c:pt>
                <c:pt idx="2">
                  <c:v>56.2</c:v>
                </c:pt>
                <c:pt idx="3">
                  <c:v>50.2</c:v>
                </c:pt>
                <c:pt idx="4">
                  <c:v>44</c:v>
                </c:pt>
                <c:pt idx="5">
                  <c:v>41.8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В.Уфал.ГО</c:v>
                </c:pt>
                <c:pt idx="1">
                  <c:v>Карт.МР</c:v>
                </c:pt>
                <c:pt idx="2">
                  <c:v>Чесм.МР</c:v>
                </c:pt>
                <c:pt idx="3">
                  <c:v>Челяб.ГО</c:v>
                </c:pt>
                <c:pt idx="4">
                  <c:v>К.Иван.МР</c:v>
                </c:pt>
                <c:pt idx="5">
                  <c:v>Еманж.МР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290.39999999999969</c:v>
                </c:pt>
                <c:pt idx="1">
                  <c:v>66.900000000000006</c:v>
                </c:pt>
                <c:pt idx="2">
                  <c:v>46.6</c:v>
                </c:pt>
                <c:pt idx="3">
                  <c:v>45.6</c:v>
                </c:pt>
                <c:pt idx="4">
                  <c:v>31.8</c:v>
                </c:pt>
                <c:pt idx="5">
                  <c:v>36.4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В.Уфал.ГО</c:v>
                </c:pt>
                <c:pt idx="1">
                  <c:v>Карт.МР</c:v>
                </c:pt>
                <c:pt idx="2">
                  <c:v>Чесм.МР</c:v>
                </c:pt>
                <c:pt idx="3">
                  <c:v>Челяб.ГО</c:v>
                </c:pt>
                <c:pt idx="4">
                  <c:v>К.Иван.МР</c:v>
                </c:pt>
                <c:pt idx="5">
                  <c:v>Еманж.МР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151.30000000000001</c:v>
                </c:pt>
                <c:pt idx="1">
                  <c:v>52.3</c:v>
                </c:pt>
                <c:pt idx="2">
                  <c:v>19.399999999999999</c:v>
                </c:pt>
                <c:pt idx="3">
                  <c:v>36</c:v>
                </c:pt>
                <c:pt idx="4">
                  <c:v>15.9</c:v>
                </c:pt>
                <c:pt idx="5">
                  <c:v>24</c:v>
                </c:pt>
              </c:numCache>
            </c:numRef>
          </c:val>
        </c:ser>
        <c:axId val="96737152"/>
        <c:axId val="97446144"/>
      </c:barChart>
      <c:catAx>
        <c:axId val="96737152"/>
        <c:scaling>
          <c:orientation val="minMax"/>
        </c:scaling>
        <c:axPos val="b"/>
        <c:tickLblPos val="nextTo"/>
        <c:crossAx val="97446144"/>
        <c:crosses val="autoZero"/>
        <c:auto val="1"/>
        <c:lblAlgn val="ctr"/>
        <c:lblOffset val="100"/>
      </c:catAx>
      <c:valAx>
        <c:axId val="97446144"/>
        <c:scaling>
          <c:orientation val="minMax"/>
        </c:scaling>
        <c:axPos val="l"/>
        <c:majorGridlines/>
        <c:numFmt formatCode="General" sourceLinked="1"/>
        <c:tickLblPos val="nextTo"/>
        <c:crossAx val="96737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43"/>
            <c:spPr>
              <a:solidFill>
                <a:schemeClr val="tx1"/>
              </a:solidFill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1.4571847007998223E-3"/>
                  <c:y val="1.6161503045234536E-2"/>
                </c:manualLayout>
              </c:layout>
              <c:showVal val="1"/>
            </c:dLbl>
            <c:dLbl>
              <c:idx val="45"/>
              <c:layout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81"/>
              <c:layout/>
              <c:showVal val="1"/>
            </c:dLbl>
            <c:delete val="1"/>
          </c:dLbls>
          <c:cat>
            <c:strRef>
              <c:f>Лист1!$A$2:$A$88</c:f>
              <c:strCache>
                <c:ptCount val="87"/>
                <c:pt idx="0">
                  <c:v>Российская Федерация</c:v>
                </c:pt>
                <c:pt idx="1">
                  <c:v>Псковская область</c:v>
                </c:pt>
                <c:pt idx="2">
                  <c:v>Республика Крым</c:v>
                </c:pt>
                <c:pt idx="3">
                  <c:v>Новгородская область</c:v>
                </c:pt>
                <c:pt idx="4">
                  <c:v>Орловская область</c:v>
                </c:pt>
                <c:pt idx="5">
                  <c:v>Тверская область</c:v>
                </c:pt>
                <c:pt idx="6">
                  <c:v>Ульяновская область</c:v>
                </c:pt>
                <c:pt idx="7">
                  <c:v>г Севастополь</c:v>
                </c:pt>
                <c:pt idx="8">
                  <c:v>Пензенская область</c:v>
                </c:pt>
                <c:pt idx="9">
                  <c:v>Брянская область</c:v>
                </c:pt>
                <c:pt idx="10">
                  <c:v>Еврейская автономная область</c:v>
                </c:pt>
                <c:pt idx="11">
                  <c:v>Калужская область</c:v>
                </c:pt>
                <c:pt idx="12">
                  <c:v>Вологодская область</c:v>
                </c:pt>
                <c:pt idx="13">
                  <c:v>Hижегородская область</c:v>
                </c:pt>
                <c:pt idx="14">
                  <c:v>Костромская область</c:v>
                </c:pt>
                <c:pt idx="15">
                  <c:v>Кировская область</c:v>
                </c:pt>
                <c:pt idx="16">
                  <c:v>Курская область</c:v>
                </c:pt>
                <c:pt idx="17">
                  <c:v>Владимирская область</c:v>
                </c:pt>
                <c:pt idx="18">
                  <c:v>Белгородская область</c:v>
                </c:pt>
                <c:pt idx="19">
                  <c:v>Архангельская область без автономии</c:v>
                </c:pt>
                <c:pt idx="20">
                  <c:v>Архангельская область</c:v>
                </c:pt>
                <c:pt idx="21">
                  <c:v>Республика Карелия</c:v>
                </c:pt>
                <c:pt idx="22">
                  <c:v>Рязанская область</c:v>
                </c:pt>
                <c:pt idx="23">
                  <c:v>Волгоградская область</c:v>
                </c:pt>
                <c:pt idx="24">
                  <c:v>Ярославская область</c:v>
                </c:pt>
                <c:pt idx="25">
                  <c:v>Тульская область</c:v>
                </c:pt>
                <c:pt idx="26">
                  <c:v>Ленинградская область</c:v>
                </c:pt>
                <c:pt idx="27">
                  <c:v>Пермский край</c:v>
                </c:pt>
                <c:pt idx="28">
                  <c:v>Саратовская область</c:v>
                </c:pt>
                <c:pt idx="29">
                  <c:v>Смоленская область</c:v>
                </c:pt>
                <c:pt idx="30">
                  <c:v>Оренбургская область</c:v>
                </c:pt>
                <c:pt idx="31">
                  <c:v>Свердловская область</c:v>
                </c:pt>
                <c:pt idx="32">
                  <c:v>Республика Северная Осетия- Алания</c:v>
                </c:pt>
                <c:pt idx="33">
                  <c:v>г.Санкт-Петербург</c:v>
                </c:pt>
                <c:pt idx="34">
                  <c:v>Ставропольский край</c:v>
                </c:pt>
                <c:pt idx="35">
                  <c:v>Московская область</c:v>
                </c:pt>
                <c:pt idx="36">
                  <c:v>Иркутская область</c:v>
                </c:pt>
                <c:pt idx="37">
                  <c:v>Новосибирская область</c:v>
                </c:pt>
                <c:pt idx="38">
                  <c:v>Тамбовская область</c:v>
                </c:pt>
                <c:pt idx="39">
                  <c:v>Мурманская область</c:v>
                </c:pt>
                <c:pt idx="40">
                  <c:v>Республика Адыгея</c:v>
                </c:pt>
                <c:pt idx="41">
                  <c:v>Республика Хакасия</c:v>
                </c:pt>
                <c:pt idx="42">
                  <c:v>Приморский край</c:v>
                </c:pt>
                <c:pt idx="43">
                  <c:v>Хабаровский край</c:v>
                </c:pt>
                <c:pt idx="44">
                  <c:v>Воронежская область</c:v>
                </c:pt>
                <c:pt idx="45">
                  <c:v>Челябинская область</c:v>
                </c:pt>
                <c:pt idx="46">
                  <c:v>Курганская область</c:v>
                </c:pt>
                <c:pt idx="47">
                  <c:v>Сахалинская область</c:v>
                </c:pt>
                <c:pt idx="48">
                  <c:v>Удмуртская Республика</c:v>
                </c:pt>
                <c:pt idx="49">
                  <c:v>Ростовская область</c:v>
                </c:pt>
                <c:pt idx="50">
                  <c:v>Республика Татарстан(Татарстан)</c:v>
                </c:pt>
                <c:pt idx="51">
                  <c:v>Краснодарский край</c:v>
                </c:pt>
                <c:pt idx="52">
                  <c:v>Камчатский край</c:v>
                </c:pt>
                <c:pt idx="53">
                  <c:v>Самарская область</c:v>
                </c:pt>
                <c:pt idx="54">
                  <c:v>Калининградская область</c:v>
                </c:pt>
                <c:pt idx="55">
                  <c:v>Астраханская область</c:v>
                </c:pt>
                <c:pt idx="56">
                  <c:v>Забайкальский край</c:v>
                </c:pt>
                <c:pt idx="57">
                  <c:v>Ивановская область</c:v>
                </c:pt>
                <c:pt idx="58">
                  <c:v>Кемеровская область</c:v>
                </c:pt>
                <c:pt idx="59">
                  <c:v>Алтайский край</c:v>
                </c:pt>
                <c:pt idx="60">
                  <c:v>Липецкая область</c:v>
                </c:pt>
                <c:pt idx="61">
                  <c:v>Тюменская область без автономии</c:v>
                </c:pt>
                <c:pt idx="62">
                  <c:v>Республика Коми</c:v>
                </c:pt>
                <c:pt idx="63">
                  <c:v>Омская область</c:v>
                </c:pt>
                <c:pt idx="64">
                  <c:v>Республика Марий Эл</c:v>
                </c:pt>
                <c:pt idx="65">
                  <c:v>г.Москва</c:v>
                </c:pt>
                <c:pt idx="66">
                  <c:v>Магаданская область</c:v>
                </c:pt>
                <c:pt idx="67">
                  <c:v>Красноярский край</c:v>
                </c:pt>
                <c:pt idx="68">
                  <c:v>Томская область</c:v>
                </c:pt>
                <c:pt idx="69">
                  <c:v>Республика Башкортостан</c:v>
                </c:pt>
                <c:pt idx="70">
                  <c:v>Кабардино-Балкарская Республика</c:v>
                </c:pt>
                <c:pt idx="71">
                  <c:v>Амурская область</c:v>
                </c:pt>
                <c:pt idx="72">
                  <c:v>Карачаево-Черкесская Республика</c:v>
                </c:pt>
                <c:pt idx="73">
                  <c:v>Чукотский авт.округ</c:v>
                </c:pt>
                <c:pt idx="74">
                  <c:v>Республика Бурятия</c:v>
                </c:pt>
                <c:pt idx="75">
                  <c:v>Чувашская Республика(Чувашия)</c:v>
                </c:pt>
                <c:pt idx="76">
                  <c:v>Республика Мордовия</c:v>
                </c:pt>
                <c:pt idx="77">
                  <c:v>Республика Калмыкия</c:v>
                </c:pt>
                <c:pt idx="78">
                  <c:v>Республика Алтай</c:v>
                </c:pt>
                <c:pt idx="79">
                  <c:v>Республика Саха (Якутия)</c:v>
                </c:pt>
                <c:pt idx="80">
                  <c:v>Тюменская область</c:v>
                </c:pt>
                <c:pt idx="81">
                  <c:v>Республика Тыва</c:v>
                </c:pt>
                <c:pt idx="82">
                  <c:v>Чеченская Республика</c:v>
                </c:pt>
                <c:pt idx="83">
                  <c:v>Ханты-Мансийский авт.округ-Югра</c:v>
                </c:pt>
                <c:pt idx="84">
                  <c:v>Республика Дагестан</c:v>
                </c:pt>
                <c:pt idx="85">
                  <c:v>Ямало-Hенецкий авт.округ</c:v>
                </c:pt>
                <c:pt idx="86">
                  <c:v>Республика Ингушетия</c:v>
                </c:pt>
              </c:strCache>
            </c:strRef>
          </c:cat>
          <c:val>
            <c:numRef>
              <c:f>Лист1!$B$2:$B$88</c:f>
              <c:numCache>
                <c:formatCode>0.0</c:formatCode>
                <c:ptCount val="87"/>
                <c:pt idx="0">
                  <c:v>645.4</c:v>
                </c:pt>
                <c:pt idx="1">
                  <c:v>1112.5</c:v>
                </c:pt>
                <c:pt idx="2">
                  <c:v>1019.1</c:v>
                </c:pt>
                <c:pt idx="3">
                  <c:v>1016.4</c:v>
                </c:pt>
                <c:pt idx="4">
                  <c:v>987.3</c:v>
                </c:pt>
                <c:pt idx="5">
                  <c:v>957</c:v>
                </c:pt>
                <c:pt idx="6">
                  <c:v>901.3</c:v>
                </c:pt>
                <c:pt idx="7">
                  <c:v>898.7</c:v>
                </c:pt>
                <c:pt idx="8">
                  <c:v>892.2</c:v>
                </c:pt>
                <c:pt idx="9">
                  <c:v>861.5</c:v>
                </c:pt>
                <c:pt idx="10">
                  <c:v>858.1</c:v>
                </c:pt>
                <c:pt idx="11">
                  <c:v>855.8</c:v>
                </c:pt>
                <c:pt idx="12">
                  <c:v>831.4</c:v>
                </c:pt>
                <c:pt idx="13">
                  <c:v>830.5</c:v>
                </c:pt>
                <c:pt idx="14">
                  <c:v>829</c:v>
                </c:pt>
                <c:pt idx="15">
                  <c:v>828.8</c:v>
                </c:pt>
                <c:pt idx="16">
                  <c:v>804.4</c:v>
                </c:pt>
                <c:pt idx="17">
                  <c:v>801.3</c:v>
                </c:pt>
                <c:pt idx="18">
                  <c:v>797.9</c:v>
                </c:pt>
                <c:pt idx="19">
                  <c:v>793.2</c:v>
                </c:pt>
                <c:pt idx="20">
                  <c:v>780.3</c:v>
                </c:pt>
                <c:pt idx="21">
                  <c:v>764.4</c:v>
                </c:pt>
                <c:pt idx="22">
                  <c:v>757.6</c:v>
                </c:pt>
                <c:pt idx="23">
                  <c:v>751.9</c:v>
                </c:pt>
                <c:pt idx="24">
                  <c:v>740.2</c:v>
                </c:pt>
                <c:pt idx="25">
                  <c:v>736.7</c:v>
                </c:pt>
                <c:pt idx="26">
                  <c:v>735.1</c:v>
                </c:pt>
                <c:pt idx="27">
                  <c:v>727</c:v>
                </c:pt>
                <c:pt idx="28">
                  <c:v>724.9</c:v>
                </c:pt>
                <c:pt idx="29">
                  <c:v>724.4</c:v>
                </c:pt>
                <c:pt idx="30">
                  <c:v>705.3</c:v>
                </c:pt>
                <c:pt idx="31">
                  <c:v>698.8</c:v>
                </c:pt>
                <c:pt idx="32">
                  <c:v>698.3</c:v>
                </c:pt>
                <c:pt idx="33">
                  <c:v>698.1</c:v>
                </c:pt>
                <c:pt idx="34">
                  <c:v>686.5</c:v>
                </c:pt>
                <c:pt idx="35">
                  <c:v>680.5</c:v>
                </c:pt>
                <c:pt idx="36">
                  <c:v>677.3</c:v>
                </c:pt>
                <c:pt idx="37">
                  <c:v>675.2</c:v>
                </c:pt>
                <c:pt idx="38">
                  <c:v>672.9</c:v>
                </c:pt>
                <c:pt idx="39">
                  <c:v>669.2</c:v>
                </c:pt>
                <c:pt idx="40">
                  <c:v>668.1</c:v>
                </c:pt>
                <c:pt idx="41">
                  <c:v>667.7</c:v>
                </c:pt>
                <c:pt idx="42">
                  <c:v>663.6</c:v>
                </c:pt>
                <c:pt idx="43">
                  <c:v>655.6</c:v>
                </c:pt>
                <c:pt idx="44">
                  <c:v>648.29999999999995</c:v>
                </c:pt>
                <c:pt idx="45">
                  <c:v>643.9</c:v>
                </c:pt>
                <c:pt idx="46">
                  <c:v>637.4</c:v>
                </c:pt>
                <c:pt idx="47">
                  <c:v>633.4</c:v>
                </c:pt>
                <c:pt idx="48">
                  <c:v>630.4</c:v>
                </c:pt>
                <c:pt idx="49">
                  <c:v>623</c:v>
                </c:pt>
                <c:pt idx="50">
                  <c:v>619.5</c:v>
                </c:pt>
                <c:pt idx="51">
                  <c:v>619.1</c:v>
                </c:pt>
                <c:pt idx="52">
                  <c:v>618.70000000000005</c:v>
                </c:pt>
                <c:pt idx="53">
                  <c:v>611.79999999999995</c:v>
                </c:pt>
                <c:pt idx="54">
                  <c:v>611.1</c:v>
                </c:pt>
                <c:pt idx="55">
                  <c:v>610</c:v>
                </c:pt>
                <c:pt idx="56">
                  <c:v>601.5</c:v>
                </c:pt>
                <c:pt idx="57">
                  <c:v>596.9</c:v>
                </c:pt>
                <c:pt idx="58">
                  <c:v>594.20000000000005</c:v>
                </c:pt>
                <c:pt idx="59">
                  <c:v>592.70000000000005</c:v>
                </c:pt>
                <c:pt idx="60">
                  <c:v>583.9</c:v>
                </c:pt>
                <c:pt idx="61">
                  <c:v>580.20000000000005</c:v>
                </c:pt>
                <c:pt idx="62">
                  <c:v>576.79999999999995</c:v>
                </c:pt>
                <c:pt idx="63">
                  <c:v>574.4</c:v>
                </c:pt>
                <c:pt idx="64">
                  <c:v>538</c:v>
                </c:pt>
                <c:pt idx="65">
                  <c:v>536.79999999999995</c:v>
                </c:pt>
                <c:pt idx="66">
                  <c:v>534.5</c:v>
                </c:pt>
                <c:pt idx="67">
                  <c:v>532.20000000000005</c:v>
                </c:pt>
                <c:pt idx="68">
                  <c:v>517.1</c:v>
                </c:pt>
                <c:pt idx="69">
                  <c:v>514.1</c:v>
                </c:pt>
                <c:pt idx="70">
                  <c:v>506.1</c:v>
                </c:pt>
                <c:pt idx="71">
                  <c:v>506.1</c:v>
                </c:pt>
                <c:pt idx="72">
                  <c:v>503.4</c:v>
                </c:pt>
                <c:pt idx="73">
                  <c:v>486.1</c:v>
                </c:pt>
                <c:pt idx="74">
                  <c:v>470.1</c:v>
                </c:pt>
                <c:pt idx="75">
                  <c:v>461</c:v>
                </c:pt>
                <c:pt idx="76">
                  <c:v>458.3</c:v>
                </c:pt>
                <c:pt idx="77">
                  <c:v>449.7</c:v>
                </c:pt>
                <c:pt idx="78">
                  <c:v>427.3</c:v>
                </c:pt>
                <c:pt idx="79">
                  <c:v>389.6</c:v>
                </c:pt>
                <c:pt idx="80">
                  <c:v>380.2</c:v>
                </c:pt>
                <c:pt idx="81">
                  <c:v>361.2</c:v>
                </c:pt>
                <c:pt idx="82">
                  <c:v>262.7</c:v>
                </c:pt>
                <c:pt idx="83">
                  <c:v>260.8</c:v>
                </c:pt>
                <c:pt idx="84">
                  <c:v>233.7</c:v>
                </c:pt>
                <c:pt idx="85">
                  <c:v>207.9</c:v>
                </c:pt>
                <c:pt idx="86">
                  <c:v>145.30000000000001</c:v>
                </c:pt>
              </c:numCache>
            </c:numRef>
          </c:val>
        </c:ser>
        <c:axId val="55681024"/>
        <c:axId val="55682560"/>
      </c:barChart>
      <c:catAx>
        <c:axId val="55681024"/>
        <c:scaling>
          <c:orientation val="minMax"/>
        </c:scaling>
        <c:axPos val="b"/>
        <c:tickLblPos val="nextTo"/>
        <c:crossAx val="55682560"/>
        <c:crosses val="autoZero"/>
        <c:auto val="1"/>
        <c:lblAlgn val="ctr"/>
        <c:lblOffset val="100"/>
      </c:catAx>
      <c:valAx>
        <c:axId val="55682560"/>
        <c:scaling>
          <c:orientation val="minMax"/>
        </c:scaling>
        <c:axPos val="l"/>
        <c:majorGridlines/>
        <c:numFmt formatCode="0.0" sourceLinked="1"/>
        <c:tickLblPos val="nextTo"/>
        <c:crossAx val="556810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4.6296296296296858E-3"/>
                  <c:y val="1.6818500350385582E-2"/>
                </c:manualLayout>
              </c:layout>
              <c:showVal val="1"/>
            </c:dLbl>
            <c:dLbl>
              <c:idx val="1"/>
              <c:layout>
                <c:manualLayout>
                  <c:x val="-3.0864197530864551E-3"/>
                  <c:y val="-2.2424667133847231E-2"/>
                </c:manualLayout>
              </c:layout>
              <c:showVal val="1"/>
            </c:dLbl>
            <c:dLbl>
              <c:idx val="2"/>
              <c:layout>
                <c:manualLayout>
                  <c:x val="6.1728395061728504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3.3637000700771212E-2"/>
                </c:manualLayout>
              </c:layout>
              <c:showVal val="1"/>
            </c:dLbl>
            <c:dLbl>
              <c:idx val="4"/>
              <c:layout>
                <c:manualLayout>
                  <c:x val="1.2345679012345762E-2"/>
                  <c:y val="-1.962158374211664E-2"/>
                </c:manualLayout>
              </c:layout>
              <c:showVal val="1"/>
            </c:dLbl>
            <c:dLbl>
              <c:idx val="5"/>
              <c:layout>
                <c:manualLayout>
                  <c:x val="-6.1728395061728504E-3"/>
                  <c:y val="2.5227750525578282E-2"/>
                </c:manualLayout>
              </c:layout>
              <c:showVal val="1"/>
            </c:dLbl>
            <c:dLbl>
              <c:idx val="6"/>
              <c:layout>
                <c:manualLayout>
                  <c:x val="4.6296296296297083E-3"/>
                  <c:y val="-2.5227750525578282E-2"/>
                </c:manualLayout>
              </c:layout>
              <c:showVal val="1"/>
            </c:dLbl>
            <c:dLbl>
              <c:idx val="8"/>
              <c:layout>
                <c:manualLayout>
                  <c:x val="1.0802469135802626E-2"/>
                  <c:y val="-1.9621583742116651E-2"/>
                </c:manualLayout>
              </c:layout>
              <c:showVal val="1"/>
            </c:dLbl>
            <c:dLbl>
              <c:idx val="10"/>
              <c:layout>
                <c:manualLayout>
                  <c:x val="4.629629629629691E-3"/>
                  <c:y val="-3.9243167484233184E-2"/>
                </c:manualLayout>
              </c:layout>
              <c:showVal val="1"/>
            </c:dLbl>
            <c:dLbl>
              <c:idx val="12"/>
              <c:layout>
                <c:manualLayout>
                  <c:x val="9.2592592592594079E-3"/>
                  <c:y val="-3.3637000700771177E-2"/>
                </c:manualLayout>
              </c:layout>
              <c:showVal val="1"/>
            </c:dLbl>
            <c:dLbl>
              <c:idx val="14"/>
              <c:layout>
                <c:manualLayout>
                  <c:x val="1.2345679012345833E-2"/>
                  <c:y val="-2.2424667133847203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1.9621583742116651E-2"/>
                </c:manualLayout>
              </c:layout>
              <c:showVal val="1"/>
            </c:dLbl>
            <c:dLbl>
              <c:idx val="16"/>
              <c:layout>
                <c:manualLayout>
                  <c:x val="1.6975308641975499E-2"/>
                  <c:y val="-9.4939831570260268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trendline>
            <c:trendlineType val="linear"/>
          </c:trendline>
          <c:cat>
            <c:strRef>
              <c:f>Лист1!$A$2:$A$18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июл.05</c:v>
                </c:pt>
                <c:pt idx="14">
                  <c:v>2014</c:v>
                </c:pt>
                <c:pt idx="15">
                  <c:v>9мес2015</c:v>
                </c:pt>
                <c:pt idx="16">
                  <c:v>10мес2015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806.6</c:v>
                </c:pt>
                <c:pt idx="1">
                  <c:v>823.9</c:v>
                </c:pt>
                <c:pt idx="2">
                  <c:v>884.9</c:v>
                </c:pt>
                <c:pt idx="3">
                  <c:v>907.5</c:v>
                </c:pt>
                <c:pt idx="4">
                  <c:v>865.3</c:v>
                </c:pt>
                <c:pt idx="5">
                  <c:v>865.5</c:v>
                </c:pt>
                <c:pt idx="6">
                  <c:v>828.3</c:v>
                </c:pt>
                <c:pt idx="7">
                  <c:v>812.2</c:v>
                </c:pt>
                <c:pt idx="8">
                  <c:v>828.5</c:v>
                </c:pt>
                <c:pt idx="9">
                  <c:v>764.7</c:v>
                </c:pt>
                <c:pt idx="10">
                  <c:v>764.2</c:v>
                </c:pt>
                <c:pt idx="11">
                  <c:v>759.2</c:v>
                </c:pt>
                <c:pt idx="12">
                  <c:v>760.6</c:v>
                </c:pt>
                <c:pt idx="13">
                  <c:v>729.1</c:v>
                </c:pt>
                <c:pt idx="14">
                  <c:v>676.9</c:v>
                </c:pt>
                <c:pt idx="15">
                  <c:v>645.9</c:v>
                </c:pt>
                <c:pt idx="16">
                  <c:v>641</c:v>
                </c:pt>
              </c:numCache>
            </c:numRef>
          </c:val>
        </c:ser>
        <c:gapWidth val="75"/>
        <c:overlap val="-25"/>
        <c:axId val="61556608"/>
        <c:axId val="61558144"/>
      </c:barChart>
      <c:catAx>
        <c:axId val="61556608"/>
        <c:scaling>
          <c:orientation val="minMax"/>
        </c:scaling>
        <c:axPos val="b"/>
        <c:numFmt formatCode="General" sourceLinked="1"/>
        <c:majorTickMark val="none"/>
        <c:tickLblPos val="nextTo"/>
        <c:crossAx val="61558144"/>
        <c:crosses val="autoZero"/>
        <c:auto val="1"/>
        <c:lblAlgn val="ctr"/>
        <c:lblOffset val="100"/>
        <c:tickLblSkip val="2"/>
      </c:catAx>
      <c:valAx>
        <c:axId val="615581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15566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Общ.14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1310.7</c:v>
                </c:pt>
                <c:pt idx="1">
                  <c:v>1242.7</c:v>
                </c:pt>
                <c:pt idx="2">
                  <c:v>1592.2</c:v>
                </c:pt>
                <c:pt idx="3">
                  <c:v>1400.7</c:v>
                </c:pt>
                <c:pt idx="4">
                  <c:v>1379.6</c:v>
                </c:pt>
                <c:pt idx="5">
                  <c:v>1166.8</c:v>
                </c:pt>
                <c:pt idx="6">
                  <c:v>830.3</c:v>
                </c:pt>
                <c:pt idx="7">
                  <c:v>644</c:v>
                </c:pt>
                <c:pt idx="8">
                  <c:v>505.2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Общ.9мес15</c:v>
                </c:pt>
              </c:strCache>
            </c:strRef>
          </c:tx>
          <c:dLbls>
            <c:dLbl>
              <c:idx val="0"/>
              <c:layout>
                <c:manualLayout>
                  <c:x val="2.3515905640114118E-2"/>
                  <c:y val="-3.0281981927287659E-2"/>
                </c:manualLayout>
              </c:layout>
              <c:showVal val="1"/>
            </c:dLbl>
            <c:dLbl>
              <c:idx val="1"/>
              <c:layout>
                <c:manualLayout>
                  <c:x val="5.8789764100285174E-3"/>
                  <c:y val="-3.7270131602815677E-2"/>
                </c:manualLayout>
              </c:layout>
              <c:showVal val="1"/>
            </c:dLbl>
            <c:dLbl>
              <c:idx val="2"/>
              <c:layout>
                <c:manualLayout>
                  <c:x val="3.5975791247075402E-2"/>
                  <c:y val="-1.1646916125879854E-2"/>
                </c:manualLayout>
              </c:layout>
              <c:showVal val="1"/>
            </c:dLbl>
            <c:dLbl>
              <c:idx val="3"/>
              <c:layout>
                <c:manualLayout>
                  <c:x val="1.0288208717549902E-2"/>
                  <c:y val="-2.5623215476935843E-2"/>
                </c:manualLayout>
              </c:layout>
              <c:showVal val="1"/>
            </c:dLbl>
            <c:dLbl>
              <c:idx val="4"/>
              <c:layout>
                <c:manualLayout>
                  <c:x val="1.7636929230085589E-2"/>
                  <c:y val="-3.2611365152463788E-2"/>
                </c:manualLayout>
              </c:layout>
              <c:showVal val="1"/>
            </c:dLbl>
            <c:dLbl>
              <c:idx val="5"/>
              <c:layout>
                <c:manualLayout>
                  <c:x val="1.6167185127578441E-2"/>
                  <c:y val="-3.4940748377639615E-2"/>
                </c:manualLayout>
              </c:layout>
              <c:showVal val="1"/>
            </c:dLbl>
            <c:dLbl>
              <c:idx val="6"/>
              <c:layout>
                <c:manualLayout>
                  <c:x val="1.7636929230085589E-2"/>
                  <c:y val="-3.7270131602815643E-2"/>
                </c:manualLayout>
              </c:layout>
              <c:showVal val="1"/>
            </c:dLbl>
            <c:dLbl>
              <c:idx val="7"/>
              <c:layout>
                <c:manualLayout>
                  <c:x val="7.3487205125356524E-3"/>
                  <c:y val="-3.4940748377639615E-2"/>
                </c:manualLayout>
              </c:layout>
              <c:showVal val="1"/>
            </c:dLbl>
            <c:dLbl>
              <c:idx val="8"/>
              <c:layout>
                <c:manualLayout>
                  <c:x val="1.4697441025071274E-2"/>
                  <c:y val="-2.79525987021116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1319.7</c:v>
                </c:pt>
                <c:pt idx="1">
                  <c:v>1267.7</c:v>
                </c:pt>
                <c:pt idx="2">
                  <c:v>1630.7</c:v>
                </c:pt>
                <c:pt idx="3">
                  <c:v>1431.7</c:v>
                </c:pt>
                <c:pt idx="4">
                  <c:v>1411.5</c:v>
                </c:pt>
                <c:pt idx="5">
                  <c:v>1178.2</c:v>
                </c:pt>
                <c:pt idx="6">
                  <c:v>842.5</c:v>
                </c:pt>
                <c:pt idx="7">
                  <c:v>648.20000000000005</c:v>
                </c:pt>
                <c:pt idx="8">
                  <c:v>535.29999999999995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Общ.10мес15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1313.7</c:v>
                </c:pt>
                <c:pt idx="1">
                  <c:v>1259.7</c:v>
                </c:pt>
                <c:pt idx="2">
                  <c:v>1623.3</c:v>
                </c:pt>
                <c:pt idx="3">
                  <c:v>1421.3</c:v>
                </c:pt>
                <c:pt idx="4">
                  <c:v>1403.8</c:v>
                </c:pt>
                <c:pt idx="5">
                  <c:v>1170.7</c:v>
                </c:pt>
                <c:pt idx="6">
                  <c:v>837</c:v>
                </c:pt>
                <c:pt idx="7">
                  <c:v>645.20000000000005</c:v>
                </c:pt>
                <c:pt idx="8">
                  <c:v>528.1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БСК14</c:v>
                </c:pt>
              </c:strCache>
            </c:strRef>
          </c:tx>
          <c:dLbls>
            <c:dLbl>
              <c:idx val="6"/>
              <c:layout>
                <c:manualLayout>
                  <c:x val="9.2133212395969274E-3"/>
                  <c:y val="-6.988149675527933E-3"/>
                </c:manualLayout>
              </c:layout>
              <c:showVal val="1"/>
            </c:dLbl>
            <c:dLbl>
              <c:idx val="7"/>
              <c:layout>
                <c:manualLayout>
                  <c:x val="3.948566245541547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653.5</c:v>
                </c:pt>
                <c:pt idx="1">
                  <c:v>585.79999999999995</c:v>
                </c:pt>
                <c:pt idx="2">
                  <c:v>544.5</c:v>
                </c:pt>
                <c:pt idx="3">
                  <c:v>665.5</c:v>
                </c:pt>
                <c:pt idx="4">
                  <c:v>693.7</c:v>
                </c:pt>
                <c:pt idx="5">
                  <c:v>597.79999999999995</c:v>
                </c:pt>
                <c:pt idx="6">
                  <c:v>393.2</c:v>
                </c:pt>
                <c:pt idx="7">
                  <c:v>277.7</c:v>
                </c:pt>
                <c:pt idx="8">
                  <c:v>201.8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БСК9мес.15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>
                  <c:v>645.4</c:v>
                </c:pt>
                <c:pt idx="1">
                  <c:v>585.70000000000005</c:v>
                </c:pt>
                <c:pt idx="2">
                  <c:v>637.4</c:v>
                </c:pt>
                <c:pt idx="3">
                  <c:v>698.8</c:v>
                </c:pt>
                <c:pt idx="4">
                  <c:v>643.9</c:v>
                </c:pt>
                <c:pt idx="5">
                  <c:v>580.20000000000005</c:v>
                </c:pt>
                <c:pt idx="6">
                  <c:v>380.2</c:v>
                </c:pt>
                <c:pt idx="7">
                  <c:v>260.8</c:v>
                </c:pt>
                <c:pt idx="8">
                  <c:v>207.9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БСК10мес.15</c:v>
                </c:pt>
              </c:strCache>
            </c:strRef>
          </c:tx>
          <c:dLbls>
            <c:dLbl>
              <c:idx val="0"/>
              <c:layout>
                <c:manualLayout>
                  <c:x val="1.0954578792132694E-2"/>
                  <c:y val="6.908783947590692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6.6084020368258764E-2"/>
                </c:manualLayout>
              </c:layout>
              <c:showVal val="1"/>
            </c:dLbl>
            <c:dLbl>
              <c:idx val="2"/>
              <c:layout>
                <c:manualLayout>
                  <c:x val="4.6948194823425524E-3"/>
                  <c:y val="9.612221144473998E-2"/>
                </c:manualLayout>
              </c:layout>
              <c:showVal val="1"/>
            </c:dLbl>
            <c:dLbl>
              <c:idx val="3"/>
              <c:layout>
                <c:manualLayout>
                  <c:x val="1.5649398274475165E-3"/>
                  <c:y val="0.12015276430592507"/>
                </c:manualLayout>
              </c:layout>
              <c:showVal val="1"/>
            </c:dLbl>
            <c:dLbl>
              <c:idx val="4"/>
              <c:layout>
                <c:manualLayout>
                  <c:x val="-1.5649398274475165E-3"/>
                  <c:y val="0.10212984966003627"/>
                </c:manualLayout>
              </c:layout>
              <c:showVal val="1"/>
            </c:dLbl>
            <c:dLbl>
              <c:idx val="5"/>
              <c:layout>
                <c:manualLayout>
                  <c:x val="4.6948194823425524E-3"/>
                  <c:y val="8.1103115906499448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6.3080201260610633E-2"/>
                </c:manualLayout>
              </c:layout>
              <c:showVal val="1"/>
            </c:dLbl>
            <c:dLbl>
              <c:idx val="7"/>
              <c:layout>
                <c:manualLayout>
                  <c:x val="-1.5649398274475165E-3"/>
                  <c:y val="7.2091658583555013E-2"/>
                </c:manualLayout>
              </c:layout>
              <c:showVal val="1"/>
            </c:dLbl>
            <c:dLbl>
              <c:idx val="8"/>
              <c:layout>
                <c:manualLayout>
                  <c:x val="3.1298796548950417E-3"/>
                  <c:y val="7.209165858355501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>
                  <c:v>639.5</c:v>
                </c:pt>
                <c:pt idx="1">
                  <c:v>581.20000000000005</c:v>
                </c:pt>
                <c:pt idx="2">
                  <c:v>623.6</c:v>
                </c:pt>
                <c:pt idx="3">
                  <c:v>692.4</c:v>
                </c:pt>
                <c:pt idx="4">
                  <c:v>641</c:v>
                </c:pt>
                <c:pt idx="5">
                  <c:v>576.5</c:v>
                </c:pt>
                <c:pt idx="6">
                  <c:v>378.8</c:v>
                </c:pt>
                <c:pt idx="7">
                  <c:v>261.10000000000002</c:v>
                </c:pt>
                <c:pt idx="8">
                  <c:v>207.8</c:v>
                </c:pt>
              </c:numCache>
            </c:numRef>
          </c:val>
        </c:ser>
        <c:axId val="61645184"/>
        <c:axId val="61646720"/>
      </c:barChart>
      <c:catAx>
        <c:axId val="61645184"/>
        <c:scaling>
          <c:orientation val="minMax"/>
        </c:scaling>
        <c:axPos val="b"/>
        <c:tickLblPos val="nextTo"/>
        <c:txPr>
          <a:bodyPr/>
          <a:lstStyle/>
          <a:p>
            <a:pPr>
              <a:defRPr sz="1700" baseline="0"/>
            </a:pPr>
            <a:endParaRPr lang="ru-RU"/>
          </a:p>
        </c:txPr>
        <c:crossAx val="61646720"/>
        <c:crosses val="autoZero"/>
        <c:auto val="1"/>
        <c:lblAlgn val="ctr"/>
        <c:lblOffset val="100"/>
      </c:catAx>
      <c:valAx>
        <c:axId val="61646720"/>
        <c:scaling>
          <c:orientation val="minMax"/>
        </c:scaling>
        <c:axPos val="l"/>
        <c:majorGridlines/>
        <c:numFmt formatCode="General" sourceLinked="1"/>
        <c:tickLblPos val="nextTo"/>
        <c:crossAx val="61645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4701203410730606"/>
          <c:w val="0.90505742417509161"/>
          <c:h val="5.248375530324443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БСК14</c:v>
                </c:pt>
              </c:strCache>
            </c:strRef>
          </c:tx>
          <c:dLbls>
            <c:dLbl>
              <c:idx val="0"/>
              <c:layout>
                <c:manualLayout>
                  <c:x val="-8.818464615042822E-3"/>
                  <c:y val="-3.2703869678942052E-2"/>
                </c:manualLayout>
              </c:layout>
              <c:showVal val="1"/>
            </c:dLbl>
            <c:dLbl>
              <c:idx val="1"/>
              <c:layout>
                <c:manualLayout>
                  <c:x val="-4.409232307521411E-3"/>
                  <c:y val="-4.3605159571922403E-2"/>
                </c:manualLayout>
              </c:layout>
              <c:showVal val="1"/>
            </c:dLbl>
            <c:dLbl>
              <c:idx val="3"/>
              <c:layout>
                <c:manualLayout>
                  <c:x val="-1.3227696922564158E-2"/>
                  <c:y val="-5.1781126991658162E-2"/>
                </c:manualLayout>
              </c:layout>
              <c:showVal val="1"/>
            </c:dLbl>
            <c:dLbl>
              <c:idx val="5"/>
              <c:layout>
                <c:manualLayout>
                  <c:x val="2.9394882050142578E-3"/>
                  <c:y val="-3.2703869678942052E-2"/>
                </c:manualLayout>
              </c:layout>
              <c:showVal val="1"/>
            </c:dLbl>
            <c:dLbl>
              <c:idx val="6"/>
              <c:layout>
                <c:manualLayout>
                  <c:x val="-1.0288208717549902E-2"/>
                  <c:y val="-2.7253224732451658E-2"/>
                </c:manualLayout>
              </c:layout>
              <c:showVal val="1"/>
            </c:dLbl>
            <c:dLbl>
              <c:idx val="7"/>
              <c:layout>
                <c:manualLayout>
                  <c:x val="2.9394882050142578E-3"/>
                  <c:y val="-4.6330482045167813E-2"/>
                </c:manualLayout>
              </c:layout>
              <c:showVal val="1"/>
            </c:dLbl>
            <c:dLbl>
              <c:idx val="8"/>
              <c:layout>
                <c:manualLayout>
                  <c:x val="7.3487205125356524E-3"/>
                  <c:y val="-4.63304820451678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653.5</c:v>
                </c:pt>
                <c:pt idx="1">
                  <c:v>585.79999999999995</c:v>
                </c:pt>
                <c:pt idx="2">
                  <c:v>544.5</c:v>
                </c:pt>
                <c:pt idx="3">
                  <c:v>665.5</c:v>
                </c:pt>
                <c:pt idx="4">
                  <c:v>693.7</c:v>
                </c:pt>
                <c:pt idx="5">
                  <c:v>597.79999999999995</c:v>
                </c:pt>
                <c:pt idx="6">
                  <c:v>393.2</c:v>
                </c:pt>
                <c:pt idx="7">
                  <c:v>277.7</c:v>
                </c:pt>
                <c:pt idx="8">
                  <c:v>201.8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БСК9мес.15</c:v>
                </c:pt>
              </c:strCache>
            </c:strRef>
          </c:tx>
          <c:dLbls>
            <c:dLbl>
              <c:idx val="8"/>
              <c:layout>
                <c:manualLayout>
                  <c:x val="2.4985649742621192E-2"/>
                  <c:y val="-5.450644946490332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645.4</c:v>
                </c:pt>
                <c:pt idx="1">
                  <c:v>585.70000000000005</c:v>
                </c:pt>
                <c:pt idx="2">
                  <c:v>637.4</c:v>
                </c:pt>
                <c:pt idx="3">
                  <c:v>698.8</c:v>
                </c:pt>
                <c:pt idx="4">
                  <c:v>643.9</c:v>
                </c:pt>
                <c:pt idx="5">
                  <c:v>580.20000000000005</c:v>
                </c:pt>
                <c:pt idx="6">
                  <c:v>380.2</c:v>
                </c:pt>
                <c:pt idx="7">
                  <c:v>260.8</c:v>
                </c:pt>
                <c:pt idx="8">
                  <c:v>207.9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БСК10мес.15</c:v>
                </c:pt>
              </c:strCache>
            </c:strRef>
          </c:tx>
          <c:dLbls>
            <c:dLbl>
              <c:idx val="0"/>
              <c:layout>
                <c:manualLayout>
                  <c:x val="1.1049698181683517E-2"/>
                  <c:y val="0.12260130845307515"/>
                </c:manualLayout>
              </c:layout>
              <c:showVal val="1"/>
            </c:dLbl>
            <c:dLbl>
              <c:idx val="1"/>
              <c:layout>
                <c:manualLayout>
                  <c:x val="6.4500935081287444E-3"/>
                  <c:y val="9.6303672336850096E-2"/>
                </c:manualLayout>
              </c:layout>
              <c:showVal val="1"/>
            </c:dLbl>
            <c:dLbl>
              <c:idx val="2"/>
              <c:layout>
                <c:manualLayout>
                  <c:x val="-5.9742204569862775E-3"/>
                  <c:y val="0.13431058601962881"/>
                </c:manualLayout>
              </c:layout>
              <c:showVal val="1"/>
            </c:dLbl>
            <c:dLbl>
              <c:idx val="3"/>
              <c:layout>
                <c:manualLayout>
                  <c:x val="6.0693487760619192E-3"/>
                  <c:y val="7.9629690428637823E-2"/>
                </c:manualLayout>
              </c:layout>
              <c:showVal val="1"/>
            </c:dLbl>
            <c:dLbl>
              <c:idx val="4"/>
              <c:layout>
                <c:manualLayout>
                  <c:x val="2.4634994259897592E-3"/>
                  <c:y val="9.8633055562026603E-2"/>
                </c:manualLayout>
              </c:layout>
              <c:showVal val="1"/>
            </c:dLbl>
            <c:dLbl>
              <c:idx val="5"/>
              <c:layout>
                <c:manualLayout>
                  <c:x val="4.6948194823424926E-3"/>
                  <c:y val="6.6084020368258764E-2"/>
                </c:manualLayout>
              </c:layout>
              <c:showVal val="1"/>
            </c:dLbl>
            <c:dLbl>
              <c:idx val="6"/>
              <c:layout>
                <c:manualLayout>
                  <c:x val="3.6058493500722212E-3"/>
                  <c:y val="9.7395299870236027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5.406874393766653E-2"/>
                </c:manualLayout>
              </c:layout>
              <c:showVal val="1"/>
            </c:dLbl>
            <c:dLbl>
              <c:idx val="8"/>
              <c:layout>
                <c:manualLayout>
                  <c:x val="3.5654603192238003E-2"/>
                  <c:y val="6.1687781478064696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УрФО</c:v>
                </c:pt>
                <c:pt idx="2">
                  <c:v>Кург.</c:v>
                </c:pt>
                <c:pt idx="3">
                  <c:v>Свердл.</c:v>
                </c:pt>
                <c:pt idx="4">
                  <c:v>Челяб.</c:v>
                </c:pt>
                <c:pt idx="5">
                  <c:v>Тюм.безАО</c:v>
                </c:pt>
                <c:pt idx="6">
                  <c:v>Тюм.+АО</c:v>
                </c:pt>
                <c:pt idx="7">
                  <c:v>ХМАО-Югра</c:v>
                </c:pt>
                <c:pt idx="8">
                  <c:v>ЯНАО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639.5</c:v>
                </c:pt>
                <c:pt idx="1">
                  <c:v>581.20000000000005</c:v>
                </c:pt>
                <c:pt idx="2">
                  <c:v>623.6</c:v>
                </c:pt>
                <c:pt idx="3">
                  <c:v>692.4</c:v>
                </c:pt>
                <c:pt idx="4">
                  <c:v>641</c:v>
                </c:pt>
                <c:pt idx="5">
                  <c:v>576.5</c:v>
                </c:pt>
                <c:pt idx="6">
                  <c:v>378.8</c:v>
                </c:pt>
                <c:pt idx="7">
                  <c:v>261.10000000000002</c:v>
                </c:pt>
                <c:pt idx="8">
                  <c:v>207.8</c:v>
                </c:pt>
              </c:numCache>
            </c:numRef>
          </c:val>
        </c:ser>
        <c:axId val="63836544"/>
        <c:axId val="63838080"/>
      </c:barChart>
      <c:catAx>
        <c:axId val="63836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700" baseline="0"/>
            </a:pPr>
            <a:endParaRPr lang="ru-RU"/>
          </a:p>
        </c:txPr>
        <c:crossAx val="63838080"/>
        <c:crosses val="autoZero"/>
        <c:auto val="1"/>
        <c:lblAlgn val="ctr"/>
        <c:lblOffset val="100"/>
      </c:catAx>
      <c:valAx>
        <c:axId val="63838080"/>
        <c:scaling>
          <c:orientation val="minMax"/>
        </c:scaling>
        <c:axPos val="l"/>
        <c:majorGridlines/>
        <c:numFmt formatCode="General" sourceLinked="1"/>
        <c:tickLblPos val="nextTo"/>
        <c:crossAx val="6383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1047947784735458E-2"/>
          <c:y val="0.94701203410730606"/>
          <c:w val="0.96017277428589465"/>
          <c:h val="5.248375530324443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showVal val="1"/>
            </c:dLbl>
            <c:dLbl>
              <c:idx val="6"/>
              <c:showVal val="1"/>
            </c:dLbl>
            <c:dLbl>
              <c:idx val="9"/>
              <c:showVal val="1"/>
            </c:dLbl>
            <c:dLbl>
              <c:idx val="15"/>
              <c:showVal val="1"/>
            </c:dLbl>
            <c:dLbl>
              <c:idx val="27"/>
              <c:showVal val="1"/>
            </c:dLbl>
            <c:dLbl>
              <c:idx val="30"/>
              <c:layout>
                <c:manualLayout>
                  <c:x val="9.2592592592594895E-3"/>
                  <c:y val="-4.3399643279992399E-2"/>
                </c:manualLayout>
              </c:layout>
              <c:showVal val="1"/>
            </c:dLbl>
            <c:dLbl>
              <c:idx val="37"/>
              <c:showVal val="1"/>
            </c:dLbl>
            <c:dLbl>
              <c:idx val="42"/>
              <c:showVal val="1"/>
            </c:dLbl>
            <c:delete val="1"/>
          </c:dLbls>
          <c:cat>
            <c:strRef>
              <c:f>Лист1!$A$2:$A$17</c:f>
              <c:strCache>
                <c:ptCount val="16"/>
                <c:pt idx="0">
                  <c:v>В/Уф.ГО</c:v>
                </c:pt>
                <c:pt idx="1">
                  <c:v>Караб.ГО</c:v>
                </c:pt>
                <c:pt idx="2">
                  <c:v>Нязеп.МР</c:v>
                </c:pt>
                <c:pt idx="3">
                  <c:v>АшинскийМР</c:v>
                </c:pt>
                <c:pt idx="4">
                  <c:v>Корк.МР</c:v>
                </c:pt>
                <c:pt idx="6">
                  <c:v>Касл.МР</c:v>
                </c:pt>
                <c:pt idx="7">
                  <c:v>Троиц.МР</c:v>
                </c:pt>
                <c:pt idx="9">
                  <c:v>Карт.МР</c:v>
                </c:pt>
                <c:pt idx="10">
                  <c:v>УйскийМР</c:v>
                </c:pt>
                <c:pt idx="11">
                  <c:v>Троиц.ГО</c:v>
                </c:pt>
                <c:pt idx="12">
                  <c:v>К.Иван.МР</c:v>
                </c:pt>
                <c:pt idx="13">
                  <c:v>Кизил.МР</c:v>
                </c:pt>
                <c:pt idx="15">
                  <c:v>Злат.ГО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5мес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Лист1!$A$2:$A$17</c:f>
              <c:strCache>
                <c:ptCount val="16"/>
                <c:pt idx="0">
                  <c:v>В/Уф.ГО</c:v>
                </c:pt>
                <c:pt idx="1">
                  <c:v>Караб.ГО</c:v>
                </c:pt>
                <c:pt idx="2">
                  <c:v>Нязеп.МР</c:v>
                </c:pt>
                <c:pt idx="3">
                  <c:v>АшинскийМР</c:v>
                </c:pt>
                <c:pt idx="4">
                  <c:v>Корк.МР</c:v>
                </c:pt>
                <c:pt idx="6">
                  <c:v>Касл.МР</c:v>
                </c:pt>
                <c:pt idx="7">
                  <c:v>Троиц.МР</c:v>
                </c:pt>
                <c:pt idx="9">
                  <c:v>Карт.МР</c:v>
                </c:pt>
                <c:pt idx="10">
                  <c:v>УйскийМР</c:v>
                </c:pt>
                <c:pt idx="11">
                  <c:v>Троиц.ГО</c:v>
                </c:pt>
                <c:pt idx="12">
                  <c:v>К.Иван.МР</c:v>
                </c:pt>
                <c:pt idx="13">
                  <c:v>Кизил.МР</c:v>
                </c:pt>
                <c:pt idx="15">
                  <c:v>Злат.ГО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1250.4000000000001</c:v>
                </c:pt>
                <c:pt idx="1">
                  <c:v>1150.2</c:v>
                </c:pt>
                <c:pt idx="2">
                  <c:v>1047</c:v>
                </c:pt>
                <c:pt idx="3">
                  <c:v>1030</c:v>
                </c:pt>
                <c:pt idx="4">
                  <c:v>1009</c:v>
                </c:pt>
                <c:pt idx="6">
                  <c:v>957</c:v>
                </c:pt>
                <c:pt idx="7">
                  <c:v>939</c:v>
                </c:pt>
                <c:pt idx="9">
                  <c:v>879.6</c:v>
                </c:pt>
                <c:pt idx="10">
                  <c:v>865.7</c:v>
                </c:pt>
                <c:pt idx="11">
                  <c:v>843.3</c:v>
                </c:pt>
                <c:pt idx="12">
                  <c:v>822.6</c:v>
                </c:pt>
                <c:pt idx="13">
                  <c:v>804</c:v>
                </c:pt>
                <c:pt idx="15">
                  <c:v>795.3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7мес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В/Уф.ГО</c:v>
                </c:pt>
                <c:pt idx="1">
                  <c:v>Караб.ГО</c:v>
                </c:pt>
                <c:pt idx="2">
                  <c:v>Нязеп.МР</c:v>
                </c:pt>
                <c:pt idx="3">
                  <c:v>АшинскийМР</c:v>
                </c:pt>
                <c:pt idx="4">
                  <c:v>Корк.МР</c:v>
                </c:pt>
                <c:pt idx="6">
                  <c:v>Касл.МР</c:v>
                </c:pt>
                <c:pt idx="7">
                  <c:v>Троиц.МР</c:v>
                </c:pt>
                <c:pt idx="9">
                  <c:v>Карт.МР</c:v>
                </c:pt>
                <c:pt idx="10">
                  <c:v>УйскийМР</c:v>
                </c:pt>
                <c:pt idx="11">
                  <c:v>Троиц.ГО</c:v>
                </c:pt>
                <c:pt idx="12">
                  <c:v>К.Иван.МР</c:v>
                </c:pt>
                <c:pt idx="13">
                  <c:v>Кизил.МР</c:v>
                </c:pt>
                <c:pt idx="15">
                  <c:v>Злат.ГО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1192.7</c:v>
                </c:pt>
                <c:pt idx="1">
                  <c:v>1034.8</c:v>
                </c:pt>
                <c:pt idx="2">
                  <c:v>1014.2</c:v>
                </c:pt>
                <c:pt idx="3">
                  <c:v>1019.2</c:v>
                </c:pt>
                <c:pt idx="4">
                  <c:v>978.7</c:v>
                </c:pt>
                <c:pt idx="6">
                  <c:v>896.9</c:v>
                </c:pt>
                <c:pt idx="7">
                  <c:v>876.6</c:v>
                </c:pt>
                <c:pt idx="9">
                  <c:v>810.2</c:v>
                </c:pt>
                <c:pt idx="10">
                  <c:v>800.9</c:v>
                </c:pt>
                <c:pt idx="11">
                  <c:v>829.3</c:v>
                </c:pt>
                <c:pt idx="12">
                  <c:v>865.2</c:v>
                </c:pt>
                <c:pt idx="13">
                  <c:v>808.8</c:v>
                </c:pt>
                <c:pt idx="15">
                  <c:v>821.7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9мес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В/Уф.ГО</c:v>
                </c:pt>
                <c:pt idx="1">
                  <c:v>Караб.ГО</c:v>
                </c:pt>
                <c:pt idx="2">
                  <c:v>Нязеп.МР</c:v>
                </c:pt>
                <c:pt idx="3">
                  <c:v>АшинскийМР</c:v>
                </c:pt>
                <c:pt idx="4">
                  <c:v>Корк.МР</c:v>
                </c:pt>
                <c:pt idx="6">
                  <c:v>Касл.МР</c:v>
                </c:pt>
                <c:pt idx="7">
                  <c:v>Троиц.МР</c:v>
                </c:pt>
                <c:pt idx="9">
                  <c:v>Карт.МР</c:v>
                </c:pt>
                <c:pt idx="10">
                  <c:v>УйскийМР</c:v>
                </c:pt>
                <c:pt idx="11">
                  <c:v>Троиц.ГО</c:v>
                </c:pt>
                <c:pt idx="12">
                  <c:v>К.Иван.МР</c:v>
                </c:pt>
                <c:pt idx="13">
                  <c:v>Кизил.МР</c:v>
                </c:pt>
                <c:pt idx="15">
                  <c:v>Злат.ГО</c:v>
                </c:pt>
              </c:strCache>
            </c:strRef>
          </c:cat>
          <c:val>
            <c:numRef>
              <c:f>Лист1!$E$2:$E$17</c:f>
              <c:numCache>
                <c:formatCode>General</c:formatCode>
                <c:ptCount val="16"/>
                <c:pt idx="0">
                  <c:v>1177</c:v>
                </c:pt>
                <c:pt idx="1">
                  <c:v>870.6</c:v>
                </c:pt>
                <c:pt idx="2">
                  <c:v>949.7</c:v>
                </c:pt>
                <c:pt idx="3">
                  <c:v>965.4</c:v>
                </c:pt>
                <c:pt idx="4">
                  <c:v>996.8</c:v>
                </c:pt>
                <c:pt idx="6">
                  <c:v>843.8</c:v>
                </c:pt>
                <c:pt idx="7">
                  <c:v>842.1</c:v>
                </c:pt>
                <c:pt idx="9">
                  <c:v>735.4</c:v>
                </c:pt>
                <c:pt idx="10">
                  <c:v>748.5</c:v>
                </c:pt>
                <c:pt idx="11">
                  <c:v>779.8</c:v>
                </c:pt>
                <c:pt idx="12">
                  <c:v>863.2</c:v>
                </c:pt>
                <c:pt idx="13">
                  <c:v>733.7</c:v>
                </c:pt>
                <c:pt idx="15">
                  <c:v>819.3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10мес</c:v>
                </c:pt>
              </c:strCache>
            </c:strRef>
          </c:tx>
          <c:dLbls>
            <c:dLbl>
              <c:idx val="0"/>
              <c:layout>
                <c:manualLayout>
                  <c:x val="-5.7825997475690494E-3"/>
                  <c:y val="0.12698592572656531"/>
                </c:manualLayout>
              </c:layout>
              <c:showVal val="1"/>
            </c:dLbl>
            <c:dLbl>
              <c:idx val="1"/>
              <c:layout>
                <c:manualLayout>
                  <c:x val="4.3369498106767814E-3"/>
                  <c:y val="0.15873240715820747"/>
                </c:manualLayout>
              </c:layout>
              <c:showVal val="1"/>
            </c:dLbl>
            <c:dLbl>
              <c:idx val="2"/>
              <c:layout>
                <c:manualLayout>
                  <c:x val="-1.4456499368922619E-3"/>
                  <c:y val="0.12698592572656531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0.11287637842361387"/>
                </c:manualLayout>
              </c:layout>
              <c:showVal val="1"/>
            </c:dLbl>
            <c:dLbl>
              <c:idx val="4"/>
              <c:layout>
                <c:manualLayout>
                  <c:x val="1.7347799242707181E-2"/>
                  <c:y val="0.14109547302951703"/>
                </c:manualLayout>
              </c:layout>
              <c:showVal val="1"/>
            </c:dLbl>
            <c:dLbl>
              <c:idx val="6"/>
              <c:layout>
                <c:manualLayout>
                  <c:x val="4.3369498106767814E-3"/>
                  <c:y val="0.13051331255230414"/>
                </c:manualLayout>
              </c:layout>
              <c:showVal val="1"/>
            </c:dLbl>
            <c:dLbl>
              <c:idx val="7"/>
              <c:layout>
                <c:manualLayout>
                  <c:x val="2.1684749053383891E-2"/>
                  <c:y val="0.141095473029517"/>
                </c:manualLayout>
              </c:layout>
              <c:showVal val="1"/>
            </c:dLbl>
            <c:dLbl>
              <c:idx val="9"/>
              <c:layout>
                <c:manualLayout>
                  <c:x val="8.6738996213535507E-3"/>
                  <c:y val="0.12345853890082738"/>
                </c:manualLayout>
              </c:layout>
              <c:showVal val="1"/>
            </c:dLbl>
            <c:dLbl>
              <c:idx val="10"/>
              <c:layout>
                <c:manualLayout>
                  <c:x val="1.0119549558245806E-2"/>
                  <c:y val="9.1712057469186051E-2"/>
                </c:manualLayout>
              </c:layout>
              <c:showVal val="1"/>
            </c:dLbl>
            <c:dLbl>
              <c:idx val="11"/>
              <c:layout>
                <c:manualLayout>
                  <c:x val="4.3369498106767814E-3"/>
                  <c:y val="0.16578718080968249"/>
                </c:manualLayout>
              </c:layout>
              <c:showVal val="1"/>
            </c:dLbl>
            <c:dLbl>
              <c:idx val="12"/>
              <c:layout>
                <c:manualLayout>
                  <c:x val="-1.4456499368923641E-3"/>
                  <c:y val="0.12345853890082738"/>
                </c:manualLayout>
              </c:layout>
              <c:showVal val="1"/>
            </c:dLbl>
            <c:dLbl>
              <c:idx val="13"/>
              <c:layout>
                <c:manualLayout>
                  <c:x val="7.2282496844613365E-3"/>
                  <c:y val="9.8766831120662618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0.13404069937804119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Лист1!$A$2:$A$17</c:f>
              <c:strCache>
                <c:ptCount val="16"/>
                <c:pt idx="0">
                  <c:v>В/Уф.ГО</c:v>
                </c:pt>
                <c:pt idx="1">
                  <c:v>Караб.ГО</c:v>
                </c:pt>
                <c:pt idx="2">
                  <c:v>Нязеп.МР</c:v>
                </c:pt>
                <c:pt idx="3">
                  <c:v>АшинскийМР</c:v>
                </c:pt>
                <c:pt idx="4">
                  <c:v>Корк.МР</c:v>
                </c:pt>
                <c:pt idx="6">
                  <c:v>Касл.МР</c:v>
                </c:pt>
                <c:pt idx="7">
                  <c:v>Троиц.МР</c:v>
                </c:pt>
                <c:pt idx="9">
                  <c:v>Карт.МР</c:v>
                </c:pt>
                <c:pt idx="10">
                  <c:v>УйскийМР</c:v>
                </c:pt>
                <c:pt idx="11">
                  <c:v>Троиц.ГО</c:v>
                </c:pt>
                <c:pt idx="12">
                  <c:v>К.Иван.МР</c:v>
                </c:pt>
                <c:pt idx="13">
                  <c:v>Кизил.МР</c:v>
                </c:pt>
                <c:pt idx="15">
                  <c:v>Злат.ГО</c:v>
                </c:pt>
              </c:strCache>
            </c:strRef>
          </c:cat>
          <c:val>
            <c:numRef>
              <c:f>Лист1!$F$2:$F$17</c:f>
              <c:numCache>
                <c:formatCode>General</c:formatCode>
                <c:ptCount val="16"/>
                <c:pt idx="0">
                  <c:v>1151.4000000000001</c:v>
                </c:pt>
                <c:pt idx="1">
                  <c:v>821.9</c:v>
                </c:pt>
                <c:pt idx="2">
                  <c:v>894.5</c:v>
                </c:pt>
                <c:pt idx="3">
                  <c:v>956.8</c:v>
                </c:pt>
                <c:pt idx="4">
                  <c:v>984.8</c:v>
                </c:pt>
                <c:pt idx="6">
                  <c:v>847.1</c:v>
                </c:pt>
                <c:pt idx="7">
                  <c:v>824.2</c:v>
                </c:pt>
                <c:pt idx="9">
                  <c:v>725.7</c:v>
                </c:pt>
                <c:pt idx="10">
                  <c:v>751.3</c:v>
                </c:pt>
                <c:pt idx="11">
                  <c:v>789.3</c:v>
                </c:pt>
                <c:pt idx="12">
                  <c:v>832.5</c:v>
                </c:pt>
                <c:pt idx="13">
                  <c:v>713.8</c:v>
                </c:pt>
                <c:pt idx="15">
                  <c:v>808.8</c:v>
                </c:pt>
              </c:numCache>
            </c:numRef>
          </c:val>
        </c:ser>
        <c:axId val="66267776"/>
        <c:axId val="66294144"/>
      </c:barChart>
      <c:catAx>
        <c:axId val="66267776"/>
        <c:scaling>
          <c:orientation val="minMax"/>
        </c:scaling>
        <c:axPos val="b"/>
        <c:tickLblPos val="nextTo"/>
        <c:crossAx val="66294144"/>
        <c:crosses val="autoZero"/>
        <c:auto val="1"/>
        <c:lblAlgn val="ctr"/>
        <c:lblOffset val="100"/>
        <c:tickLblSkip val="1"/>
      </c:catAx>
      <c:valAx>
        <c:axId val="66294144"/>
        <c:scaling>
          <c:orientation val="minMax"/>
        </c:scaling>
        <c:axPos val="l"/>
        <c:majorGridlines/>
        <c:numFmt formatCode="General" sourceLinked="1"/>
        <c:tickLblPos val="nextTo"/>
        <c:crossAx val="66267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2014г.</c:v>
                </c:pt>
              </c:strCache>
            </c:strRef>
          </c:tx>
          <c:dLbls>
            <c:dLbl>
              <c:idx val="0"/>
              <c:layout>
                <c:manualLayout>
                  <c:x val="-2.0061728395061731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1.5432098765432159E-3"/>
                  <c:y val="3.6009887790245602E-2"/>
                </c:manualLayout>
              </c:layout>
              <c:showVal val="1"/>
            </c:dLbl>
            <c:dLbl>
              <c:idx val="2"/>
              <c:layout>
                <c:manualLayout>
                  <c:x val="-1.6975308641975363E-2"/>
                  <c:y val="6.4363156345991823E-2"/>
                </c:manualLayout>
              </c:layout>
              <c:showVal val="1"/>
            </c:dLbl>
            <c:dLbl>
              <c:idx val="3"/>
              <c:layout>
                <c:manualLayout>
                  <c:x val="-1.5432098765432138E-2"/>
                  <c:y val="4.3703102057729294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Еманжелинский МР</c:v>
                </c:pt>
                <c:pt idx="1">
                  <c:v>К.Ивановский МР</c:v>
                </c:pt>
                <c:pt idx="2">
                  <c:v>Кунашакский МР</c:v>
                </c:pt>
                <c:pt idx="3">
                  <c:v>Кусинский МР</c:v>
                </c:pt>
                <c:pt idx="4">
                  <c:v>ЧО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799.2</c:v>
                </c:pt>
                <c:pt idx="1">
                  <c:v>702.9</c:v>
                </c:pt>
                <c:pt idx="2">
                  <c:v>701.6</c:v>
                </c:pt>
                <c:pt idx="3">
                  <c:v>609.9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5мес.</c:v>
                </c:pt>
              </c:strCache>
            </c:strRef>
          </c:tx>
          <c:dLbls>
            <c:dLbl>
              <c:idx val="0"/>
              <c:layout>
                <c:manualLayout>
                  <c:x val="-3.0864319043452902E-2"/>
                  <c:y val="0.1942516897521897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4.1384045502714855E-3"/>
                </c:manualLayout>
              </c:layout>
              <c:showVal val="1"/>
            </c:dLbl>
            <c:dLbl>
              <c:idx val="2"/>
              <c:layout>
                <c:manualLayout>
                  <c:x val="-4.6296296296296788E-3"/>
                  <c:y val="-2.8475913310590652E-2"/>
                </c:manualLayout>
              </c:layout>
              <c:showVal val="1"/>
            </c:dLbl>
            <c:dLbl>
              <c:idx val="3"/>
              <c:layout>
                <c:manualLayout>
                  <c:x val="-1.0802469135802514E-2"/>
                  <c:y val="-3.3096547831021776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Еманжелинский МР</c:v>
                </c:pt>
                <c:pt idx="1">
                  <c:v>К.Ивановский МР</c:v>
                </c:pt>
                <c:pt idx="2">
                  <c:v>Кунашакский МР</c:v>
                </c:pt>
                <c:pt idx="3">
                  <c:v>Кусинский МР</c:v>
                </c:pt>
                <c:pt idx="4">
                  <c:v>ЧО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741.2</c:v>
                </c:pt>
                <c:pt idx="1">
                  <c:v>822.6</c:v>
                </c:pt>
                <c:pt idx="2">
                  <c:v>683.2</c:v>
                </c:pt>
                <c:pt idx="3">
                  <c:v>629.29999999999995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7мес.</c:v>
                </c:pt>
              </c:strCache>
            </c:strRef>
          </c:tx>
          <c:dLbls>
            <c:dLbl>
              <c:idx val="0"/>
              <c:layout>
                <c:manualLayout>
                  <c:x val="-2.1604938271605045E-2"/>
                  <c:y val="-5.4273248918288393E-2"/>
                </c:manualLayout>
              </c:layout>
              <c:showVal val="1"/>
            </c:dLbl>
            <c:dLbl>
              <c:idx val="1"/>
              <c:layout>
                <c:manualLayout>
                  <c:x val="3.7037037037037056E-2"/>
                  <c:y val="-1.5582915712068083E-2"/>
                </c:manualLayout>
              </c:layout>
              <c:showVal val="1"/>
            </c:dLbl>
            <c:dLbl>
              <c:idx val="2"/>
              <c:layout>
                <c:manualLayout>
                  <c:x val="2.3148148148148147E-2"/>
                  <c:y val="-4.8937130108666592E-2"/>
                </c:manualLayout>
              </c:layout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Еманжелинский МР</c:v>
                </c:pt>
                <c:pt idx="1">
                  <c:v>К.Ивановский МР</c:v>
                </c:pt>
                <c:pt idx="2">
                  <c:v>Кунашакский МР</c:v>
                </c:pt>
                <c:pt idx="3">
                  <c:v>Кусинский МР</c:v>
                </c:pt>
                <c:pt idx="4">
                  <c:v>ЧО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785.3</c:v>
                </c:pt>
                <c:pt idx="1">
                  <c:v>865.2</c:v>
                </c:pt>
                <c:pt idx="2">
                  <c:v>709.9</c:v>
                </c:pt>
                <c:pt idx="3">
                  <c:v>650.9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9мес.</c:v>
                </c:pt>
              </c:strCache>
            </c:strRef>
          </c:tx>
          <c:dLbls>
            <c:dLbl>
              <c:idx val="3"/>
              <c:layout>
                <c:manualLayout>
                  <c:x val="3.0864197530864296E-3"/>
                  <c:y val="-3.3367163408269992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Лист1!$A$2:$A$6</c:f>
              <c:strCache>
                <c:ptCount val="5"/>
                <c:pt idx="0">
                  <c:v>Еманжелинский МР</c:v>
                </c:pt>
                <c:pt idx="1">
                  <c:v>К.Ивановский МР</c:v>
                </c:pt>
                <c:pt idx="2">
                  <c:v>Кунашакский МР</c:v>
                </c:pt>
                <c:pt idx="3">
                  <c:v>Кусинский МР</c:v>
                </c:pt>
                <c:pt idx="4">
                  <c:v>ЧО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804.6</c:v>
                </c:pt>
                <c:pt idx="1">
                  <c:v>863.2</c:v>
                </c:pt>
                <c:pt idx="2">
                  <c:v>729.1</c:v>
                </c:pt>
                <c:pt idx="3">
                  <c:v>677.1</c:v>
                </c:pt>
                <c:pt idx="4">
                  <c:v>645.9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10мес.</c:v>
                </c:pt>
              </c:strCache>
            </c:strRef>
          </c:tx>
          <c:dLbls>
            <c:dLbl>
              <c:idx val="3"/>
              <c:layout>
                <c:manualLayout>
                  <c:x val="3.0864197530864269E-2"/>
                  <c:y val="4.7667376297528524E-3"/>
                </c:manualLayout>
              </c:layout>
              <c:showVal val="1"/>
            </c:dLbl>
            <c:dLbl>
              <c:idx val="4"/>
              <c:layout>
                <c:manualLayout>
                  <c:x val="4.1666666666666664E-2"/>
                  <c:y val="2.3833688148764292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Еманжелинский МР</c:v>
                </c:pt>
                <c:pt idx="1">
                  <c:v>К.Ивановский МР</c:v>
                </c:pt>
                <c:pt idx="2">
                  <c:v>Кунашакский МР</c:v>
                </c:pt>
                <c:pt idx="3">
                  <c:v>Кусинский МР</c:v>
                </c:pt>
                <c:pt idx="4">
                  <c:v>ЧО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791.6</c:v>
                </c:pt>
                <c:pt idx="1">
                  <c:v>832.5</c:v>
                </c:pt>
                <c:pt idx="2">
                  <c:v>698.6</c:v>
                </c:pt>
                <c:pt idx="3">
                  <c:v>676.6</c:v>
                </c:pt>
                <c:pt idx="4">
                  <c:v>641</c:v>
                </c:pt>
              </c:numCache>
            </c:numRef>
          </c:val>
        </c:ser>
        <c:axId val="78762752"/>
        <c:axId val="78764288"/>
      </c:barChart>
      <c:catAx>
        <c:axId val="78762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8764288"/>
        <c:crosses val="autoZero"/>
        <c:auto val="1"/>
        <c:lblAlgn val="ctr"/>
        <c:lblOffset val="100"/>
      </c:catAx>
      <c:valAx>
        <c:axId val="78764288"/>
        <c:scaling>
          <c:orientation val="minMax"/>
        </c:scaling>
        <c:axPos val="l"/>
        <c:majorGridlines/>
        <c:numFmt formatCode="General" sourceLinked="1"/>
        <c:tickLblPos val="nextTo"/>
        <c:crossAx val="78762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2708029551861435E-3"/>
          <c:y val="0.9575289253575"/>
          <c:w val="0.99572919704481555"/>
          <c:h val="3.7766041868363832E-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dLbls>
            <c:dLbl>
              <c:idx val="0"/>
              <c:layout>
                <c:manualLayout>
                  <c:x val="-1.5432098765432207E-2"/>
                  <c:y val="3.6439863377274492E-2"/>
                </c:manualLayout>
              </c:layout>
              <c:showVal val="1"/>
            </c:dLbl>
            <c:dLbl>
              <c:idx val="1"/>
              <c:layout>
                <c:manualLayout>
                  <c:x val="-3.0864197530864209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6.1728395061728392E-3"/>
                  <c:y val="2.5227750525578251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9621583742116592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3.644008409250175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1.9621583742116349E-2"/>
                </c:manualLayout>
              </c:layout>
              <c:showVal val="1"/>
            </c:dLbl>
            <c:dLbl>
              <c:idx val="6"/>
              <c:layout>
                <c:manualLayout>
                  <c:x val="1.2345679012345687E-2"/>
                  <c:y val="1.6818500350385436E-2"/>
                </c:manualLayout>
              </c:layout>
              <c:showVal val="1"/>
            </c:dLbl>
            <c:dLbl>
              <c:idx val="8"/>
              <c:layout>
                <c:manualLayout>
                  <c:x val="1.5432098765432109E-3"/>
                  <c:y val="-1.9621583742116349E-2"/>
                </c:manualLayout>
              </c:layout>
              <c:showVal val="1"/>
            </c:dLbl>
            <c:dLbl>
              <c:idx val="9"/>
              <c:layout>
                <c:manualLayout>
                  <c:x val="3.086419753086421E-2"/>
                  <c:y val="1.401541695865450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0"/>
                </a:pPr>
                <a:endParaRPr lang="ru-RU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Коркинский МР</c:v>
                </c:pt>
                <c:pt idx="1">
                  <c:v>Златоуст.ГО</c:v>
                </c:pt>
                <c:pt idx="2">
                  <c:v>Ю.Урал.ГО</c:v>
                </c:pt>
                <c:pt idx="3">
                  <c:v>Саткин.МР</c:v>
                </c:pt>
                <c:pt idx="4">
                  <c:v>Еткул.МР</c:v>
                </c:pt>
                <c:pt idx="5">
                  <c:v>Чебар.МР</c:v>
                </c:pt>
                <c:pt idx="6">
                  <c:v>Магнитог.ГО</c:v>
                </c:pt>
                <c:pt idx="7">
                  <c:v>Увельс.МР</c:v>
                </c:pt>
                <c:pt idx="8">
                  <c:v>Нагайб.МР</c:v>
                </c:pt>
                <c:pt idx="9">
                  <c:v>Октяб.МР</c:v>
                </c:pt>
                <c:pt idx="10">
                  <c:v>Обл.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951.8</c:v>
                </c:pt>
                <c:pt idx="1">
                  <c:v>812.6</c:v>
                </c:pt>
                <c:pt idx="2">
                  <c:v>799.6</c:v>
                </c:pt>
                <c:pt idx="3">
                  <c:v>756.5</c:v>
                </c:pt>
                <c:pt idx="4">
                  <c:v>609</c:v>
                </c:pt>
                <c:pt idx="5">
                  <c:v>720.9</c:v>
                </c:pt>
                <c:pt idx="6">
                  <c:v>680.1</c:v>
                </c:pt>
                <c:pt idx="7">
                  <c:v>797.9</c:v>
                </c:pt>
                <c:pt idx="8">
                  <c:v>675.2</c:v>
                </c:pt>
                <c:pt idx="9">
                  <c:v>808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5мес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Коркинский МР</c:v>
                </c:pt>
                <c:pt idx="1">
                  <c:v>Златоуст.ГО</c:v>
                </c:pt>
                <c:pt idx="2">
                  <c:v>Ю.Урал.ГО</c:v>
                </c:pt>
                <c:pt idx="3">
                  <c:v>Саткин.МР</c:v>
                </c:pt>
                <c:pt idx="4">
                  <c:v>Еткул.МР</c:v>
                </c:pt>
                <c:pt idx="5">
                  <c:v>Чебар.МР</c:v>
                </c:pt>
                <c:pt idx="6">
                  <c:v>Магнитог.ГО</c:v>
                </c:pt>
                <c:pt idx="7">
                  <c:v>Увельс.МР</c:v>
                </c:pt>
                <c:pt idx="8">
                  <c:v>Нагайб.МР</c:v>
                </c:pt>
                <c:pt idx="9">
                  <c:v>Октяб.МР</c:v>
                </c:pt>
                <c:pt idx="10">
                  <c:v>Обл.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1009</c:v>
                </c:pt>
                <c:pt idx="1">
                  <c:v>795.3</c:v>
                </c:pt>
                <c:pt idx="2">
                  <c:v>774.4</c:v>
                </c:pt>
                <c:pt idx="3">
                  <c:v>729.1</c:v>
                </c:pt>
                <c:pt idx="4">
                  <c:v>716.4</c:v>
                </c:pt>
                <c:pt idx="5">
                  <c:v>688.3</c:v>
                </c:pt>
                <c:pt idx="6">
                  <c:v>622.9</c:v>
                </c:pt>
                <c:pt idx="7">
                  <c:v>580.9</c:v>
                </c:pt>
                <c:pt idx="8">
                  <c:v>560.6</c:v>
                </c:pt>
                <c:pt idx="9">
                  <c:v>313.5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7мес</c:v>
                </c:pt>
              </c:strCache>
            </c:strRef>
          </c:tx>
          <c:dLbls>
            <c:dLbl>
              <c:idx val="0"/>
              <c:layout>
                <c:manualLayout>
                  <c:x val="1.8518518518518583E-2"/>
                  <c:y val="-4.4849334267694468E-2"/>
                </c:manualLayout>
              </c:layout>
              <c:showVal val="1"/>
            </c:dLbl>
            <c:dLbl>
              <c:idx val="1"/>
              <c:layout>
                <c:manualLayout>
                  <c:x val="7.7160493827160568E-3"/>
                  <c:y val="8.969866853538902E-2"/>
                </c:manualLayout>
              </c:layout>
              <c:showVal val="1"/>
            </c:dLbl>
            <c:dLbl>
              <c:idx val="2"/>
              <c:layout>
                <c:manualLayout>
                  <c:x val="4.629629629629632E-3"/>
                  <c:y val="8.1289197644968489E-2"/>
                </c:manualLayout>
              </c:layout>
              <c:showVal val="1"/>
            </c:dLbl>
            <c:dLbl>
              <c:idx val="3"/>
              <c:layout>
                <c:manualLayout>
                  <c:x val="7.7160493827161478E-3"/>
                  <c:y val="6.7273780686313997E-2"/>
                </c:manualLayout>
              </c:layout>
              <c:showVal val="1"/>
            </c:dLbl>
            <c:dLbl>
              <c:idx val="4"/>
              <c:layout>
                <c:manualLayout>
                  <c:x val="1.8518518518518528E-2"/>
                  <c:y val="0.12894183601962167"/>
                </c:manualLayout>
              </c:layout>
              <c:showVal val="1"/>
            </c:dLbl>
            <c:dLbl>
              <c:idx val="5"/>
              <c:layout>
                <c:manualLayout>
                  <c:x val="2.0061728395061731E-2"/>
                  <c:y val="8.969866853538902E-2"/>
                </c:manualLayout>
              </c:layout>
              <c:showVal val="1"/>
            </c:dLbl>
            <c:dLbl>
              <c:idx val="6"/>
              <c:layout>
                <c:manualLayout>
                  <c:x val="9.2592592592592692E-3"/>
                  <c:y val="0.10932025227750533"/>
                </c:manualLayout>
              </c:layout>
              <c:showVal val="1"/>
            </c:dLbl>
            <c:dLbl>
              <c:idx val="7"/>
              <c:layout>
                <c:manualLayout>
                  <c:x val="1.0802469135802479E-2"/>
                  <c:y val="5.3258584442887176E-2"/>
                </c:manualLayout>
              </c:layout>
              <c:showVal val="1"/>
            </c:dLbl>
            <c:dLbl>
              <c:idx val="8"/>
              <c:layout>
                <c:manualLayout>
                  <c:x val="2.3148148148148147E-2"/>
                  <c:y val="8.4092281036699468E-2"/>
                </c:manualLayout>
              </c:layout>
              <c:showVal val="1"/>
            </c:dLbl>
            <c:dLbl>
              <c:idx val="9"/>
              <c:layout>
                <c:manualLayout>
                  <c:x val="2.6234567901234584E-2"/>
                  <c:y val="-1.9622025172571729E-2"/>
                </c:manualLayout>
              </c:layout>
              <c:showVal val="1"/>
            </c:dLbl>
            <c:dLbl>
              <c:idx val="10"/>
              <c:layout>
                <c:manualLayout>
                  <c:x val="2.7777777777778224E-2"/>
                  <c:y val="-2.522775052557825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Коркинский МР</c:v>
                </c:pt>
                <c:pt idx="1">
                  <c:v>Златоуст.ГО</c:v>
                </c:pt>
                <c:pt idx="2">
                  <c:v>Ю.Урал.ГО</c:v>
                </c:pt>
                <c:pt idx="3">
                  <c:v>Саткин.МР</c:v>
                </c:pt>
                <c:pt idx="4">
                  <c:v>Еткул.МР</c:v>
                </c:pt>
                <c:pt idx="5">
                  <c:v>Чебар.МР</c:v>
                </c:pt>
                <c:pt idx="6">
                  <c:v>Магнитог.ГО</c:v>
                </c:pt>
                <c:pt idx="7">
                  <c:v>Увельс.МР</c:v>
                </c:pt>
                <c:pt idx="8">
                  <c:v>Нагайб.МР</c:v>
                </c:pt>
                <c:pt idx="9">
                  <c:v>Октяб.МР</c:v>
                </c:pt>
                <c:pt idx="10">
                  <c:v>Обл.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978.7</c:v>
                </c:pt>
                <c:pt idx="1">
                  <c:v>821.7</c:v>
                </c:pt>
                <c:pt idx="2">
                  <c:v>706.6</c:v>
                </c:pt>
                <c:pt idx="3">
                  <c:v>729.1</c:v>
                </c:pt>
                <c:pt idx="4">
                  <c:v>740.2</c:v>
                </c:pt>
                <c:pt idx="5">
                  <c:v>721</c:v>
                </c:pt>
                <c:pt idx="6">
                  <c:v>634.5</c:v>
                </c:pt>
                <c:pt idx="7">
                  <c:v>617.9</c:v>
                </c:pt>
                <c:pt idx="8">
                  <c:v>612.29999999999995</c:v>
                </c:pt>
                <c:pt idx="9">
                  <c:v>300.60000000000002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9мес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Коркинский МР</c:v>
                </c:pt>
                <c:pt idx="1">
                  <c:v>Златоуст.ГО</c:v>
                </c:pt>
                <c:pt idx="2">
                  <c:v>Ю.Урал.ГО</c:v>
                </c:pt>
                <c:pt idx="3">
                  <c:v>Саткин.МР</c:v>
                </c:pt>
                <c:pt idx="4">
                  <c:v>Еткул.МР</c:v>
                </c:pt>
                <c:pt idx="5">
                  <c:v>Чебар.МР</c:v>
                </c:pt>
                <c:pt idx="6">
                  <c:v>Магнитог.ГО</c:v>
                </c:pt>
                <c:pt idx="7">
                  <c:v>Увельс.МР</c:v>
                </c:pt>
                <c:pt idx="8">
                  <c:v>Нагайб.МР</c:v>
                </c:pt>
                <c:pt idx="9">
                  <c:v>Октяб.МР</c:v>
                </c:pt>
                <c:pt idx="10">
                  <c:v>Обл.</c:v>
                </c:pt>
              </c:strCache>
            </c:strRef>
          </c:cat>
          <c:val>
            <c:numRef>
              <c:f>Лист1!$E$2:$E$12</c:f>
              <c:numCache>
                <c:formatCode>General</c:formatCode>
                <c:ptCount val="11"/>
                <c:pt idx="0">
                  <c:v>996.8</c:v>
                </c:pt>
                <c:pt idx="1">
                  <c:v>819.3</c:v>
                </c:pt>
                <c:pt idx="2">
                  <c:v>708</c:v>
                </c:pt>
                <c:pt idx="3">
                  <c:v>727.5</c:v>
                </c:pt>
                <c:pt idx="4">
                  <c:v>657.5</c:v>
                </c:pt>
                <c:pt idx="5">
                  <c:v>721.1</c:v>
                </c:pt>
                <c:pt idx="6">
                  <c:v>621</c:v>
                </c:pt>
                <c:pt idx="7">
                  <c:v>616.9</c:v>
                </c:pt>
                <c:pt idx="8">
                  <c:v>599.5</c:v>
                </c:pt>
                <c:pt idx="9">
                  <c:v>313.39999999999969</c:v>
                </c:pt>
                <c:pt idx="10">
                  <c:v>645.6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10 мес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Коркинский МР</c:v>
                </c:pt>
                <c:pt idx="1">
                  <c:v>Златоуст.ГО</c:v>
                </c:pt>
                <c:pt idx="2">
                  <c:v>Ю.Урал.ГО</c:v>
                </c:pt>
                <c:pt idx="3">
                  <c:v>Саткин.МР</c:v>
                </c:pt>
                <c:pt idx="4">
                  <c:v>Еткул.МР</c:v>
                </c:pt>
                <c:pt idx="5">
                  <c:v>Чебар.МР</c:v>
                </c:pt>
                <c:pt idx="6">
                  <c:v>Магнитог.ГО</c:v>
                </c:pt>
                <c:pt idx="7">
                  <c:v>Увельс.МР</c:v>
                </c:pt>
                <c:pt idx="8">
                  <c:v>Нагайб.МР</c:v>
                </c:pt>
                <c:pt idx="9">
                  <c:v>Октяб.МР</c:v>
                </c:pt>
                <c:pt idx="10">
                  <c:v>Обл.</c:v>
                </c:pt>
              </c:strCache>
            </c:strRef>
          </c:cat>
          <c:val>
            <c:numRef>
              <c:f>Лист1!$F$2:$F$12</c:f>
              <c:numCache>
                <c:formatCode>General</c:formatCode>
                <c:ptCount val="11"/>
                <c:pt idx="0">
                  <c:v>984.8</c:v>
                </c:pt>
                <c:pt idx="1">
                  <c:v>808.8</c:v>
                </c:pt>
                <c:pt idx="2">
                  <c:v>753.4</c:v>
                </c:pt>
                <c:pt idx="3">
                  <c:v>704</c:v>
                </c:pt>
                <c:pt idx="4">
                  <c:v>637.4</c:v>
                </c:pt>
                <c:pt idx="5">
                  <c:v>732</c:v>
                </c:pt>
                <c:pt idx="6">
                  <c:v>618.6</c:v>
                </c:pt>
                <c:pt idx="7">
                  <c:v>642.5</c:v>
                </c:pt>
                <c:pt idx="8">
                  <c:v>594.1</c:v>
                </c:pt>
                <c:pt idx="9">
                  <c:v>311.39999999999969</c:v>
                </c:pt>
                <c:pt idx="10">
                  <c:v>641</c:v>
                </c:pt>
              </c:numCache>
            </c:numRef>
          </c:val>
        </c:ser>
        <c:axId val="78985856"/>
        <c:axId val="79012224"/>
      </c:barChart>
      <c:catAx>
        <c:axId val="78985856"/>
        <c:scaling>
          <c:orientation val="minMax"/>
        </c:scaling>
        <c:axPos val="b"/>
        <c:tickLblPos val="nextTo"/>
        <c:crossAx val="79012224"/>
        <c:crosses val="autoZero"/>
        <c:auto val="1"/>
        <c:lblAlgn val="ctr"/>
        <c:lblOffset val="100"/>
      </c:catAx>
      <c:valAx>
        <c:axId val="79012224"/>
        <c:scaling>
          <c:orientation val="minMax"/>
        </c:scaling>
        <c:axPos val="l"/>
        <c:majorGridlines/>
        <c:numFmt formatCode="General" sourceLinked="1"/>
        <c:tickLblPos val="nextTo"/>
        <c:crossAx val="78985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Труд.14</c:v>
                </c:pt>
              </c:strCache>
            </c:strRef>
          </c:tx>
          <c:dLbls>
            <c:dLbl>
              <c:idx val="0"/>
              <c:layout>
                <c:manualLayout>
                  <c:x val="-4.6296296296296476E-3"/>
                  <c:y val="-2.732481993393535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БСК</c:v>
                </c:pt>
                <c:pt idx="1">
                  <c:v>ИБС</c:v>
                </c:pt>
                <c:pt idx="2">
                  <c:v>ЦВБ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183.2</c:v>
                </c:pt>
                <c:pt idx="1">
                  <c:v>66</c:v>
                </c:pt>
                <c:pt idx="2">
                  <c:v>33.800000000000004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труд.15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БСК</c:v>
                </c:pt>
                <c:pt idx="1">
                  <c:v>ИБС</c:v>
                </c:pt>
                <c:pt idx="2">
                  <c:v>ЦВБ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186.2</c:v>
                </c:pt>
                <c:pt idx="1">
                  <c:v>62.8</c:v>
                </c:pt>
                <c:pt idx="2">
                  <c:v>28.6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Старше14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БСК</c:v>
                </c:pt>
                <c:pt idx="1">
                  <c:v>ИБС</c:v>
                </c:pt>
                <c:pt idx="2">
                  <c:v>ЦВБ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2450.1999999999998</c:v>
                </c:pt>
                <c:pt idx="1">
                  <c:v>1341.9</c:v>
                </c:pt>
                <c:pt idx="2">
                  <c:v>776.6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Старше15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БСК</c:v>
                </c:pt>
                <c:pt idx="1">
                  <c:v>ИБС</c:v>
                </c:pt>
                <c:pt idx="2">
                  <c:v>ЦВБ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922.4</c:v>
                </c:pt>
                <c:pt idx="1">
                  <c:v>1168.2</c:v>
                </c:pt>
                <c:pt idx="2">
                  <c:v>634.79999999999995</c:v>
                </c:pt>
              </c:numCache>
            </c:numRef>
          </c:val>
        </c:ser>
        <c:axId val="79139584"/>
        <c:axId val="79141120"/>
      </c:barChart>
      <c:catAx>
        <c:axId val="79139584"/>
        <c:scaling>
          <c:orientation val="minMax"/>
        </c:scaling>
        <c:axPos val="b"/>
        <c:tickLblPos val="nextTo"/>
        <c:crossAx val="79141120"/>
        <c:crosses val="autoZero"/>
        <c:auto val="1"/>
        <c:lblAlgn val="ctr"/>
        <c:lblOffset val="100"/>
      </c:catAx>
      <c:valAx>
        <c:axId val="79141120"/>
        <c:scaling>
          <c:orientation val="minMax"/>
        </c:scaling>
        <c:axPos val="l"/>
        <c:majorGridlines/>
        <c:numFmt formatCode="General" sourceLinked="1"/>
        <c:tickLblPos val="nextTo"/>
        <c:crossAx val="791395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0.63125</cdr:x>
      <cdr:y>0.21315</cdr:y>
    </cdr:from>
    <cdr:to>
      <cdr:x>0.80625</cdr:x>
      <cdr:y>0.46771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5194920" y="964704"/>
          <a:ext cx="1440160" cy="115212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tx1"/>
              </a:solidFill>
            </a:rPr>
            <a:t>32,2%</a:t>
          </a:r>
          <a:endParaRPr lang="ru-RU" sz="24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375B-4CD8-43C5-9546-E666C3AE560D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771B9-9E55-4BDB-9EFE-41A5F4965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В течение 2014 г. по экстренным показаниям в условиях РСЦ Челябинской области  проведено 2527 </a:t>
            </a:r>
            <a:r>
              <a:rPr lang="ru-RU" sz="12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коронароангиографий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(40,6 % от общего числа поступивших с клиникой острого коронарного синдрома), из них 1421 пациентам выполнено </a:t>
            </a:r>
            <a:r>
              <a:rPr lang="ru-RU" sz="12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стентирование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Количество </a:t>
            </a:r>
            <a:r>
              <a:rPr lang="ru-RU" sz="12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коронароангиографии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 проведенных в плановом режиме в Челябинской области в 2014 году увеличились и составило 9209</a:t>
            </a:r>
            <a:r>
              <a:rPr lang="ru-RU" sz="12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исследований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. Увеличивается</a:t>
            </a:r>
            <a:r>
              <a:rPr lang="ru-RU" sz="12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количество </a:t>
            </a:r>
            <a:r>
              <a:rPr lang="ru-RU" sz="12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выполненой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ru-RU" sz="1200" b="1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тромболитической</a:t>
            </a:r>
            <a:r>
              <a:rPr lang="ru-RU" sz="12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терапии на </a:t>
            </a:r>
            <a:r>
              <a:rPr lang="ru-RU" sz="1200" b="1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догоспитальном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этапе – 303 человек, по сравнению с 2012 годом достигнута положительная динамика. Это стало возможным в результате применения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Метализе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, имеющего лекарственную форму для подкожного введения, что существенно расширяет возможности применения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тромболитиков</a:t>
            </a:r>
            <a:r>
              <a:rPr lang="ru-RU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, в том числе и фельдшерскими бригадами.</a:t>
            </a:r>
          </a:p>
          <a:p>
            <a:endParaRPr lang="ru-RU" sz="120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3378BB-79A5-4FB0-8EB9-0C207D8B71E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079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DC30B2-F0F3-4097-A186-5650C34F12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naran.ru/upload/medialibrary/08f/08f0814989cff3cb47bd263bb3e924f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22"/>
            <a:ext cx="9144000" cy="68421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989832"/>
            <a:ext cx="8640960" cy="2868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solidFill>
                  <a:schemeClr val="bg1"/>
                </a:solidFill>
              </a:rPr>
              <a:t>Актуальные проблемы организации кардиологической помощи населению Челябинской области</a:t>
            </a:r>
            <a:br>
              <a:rPr lang="ru-RU" sz="6000" dirty="0" smtClean="0">
                <a:solidFill>
                  <a:schemeClr val="bg1"/>
                </a:solidFill>
              </a:rPr>
            </a:br>
            <a:r>
              <a:rPr lang="ru-RU" sz="2700" i="1" dirty="0" smtClean="0">
                <a:solidFill>
                  <a:schemeClr val="bg1"/>
                </a:solidFill>
              </a:rPr>
              <a:t>Главный внештатный специалист-кардиолог Министерства здравоохранения Челябинской области С.В.Королев.</a:t>
            </a:r>
            <a:br>
              <a:rPr lang="ru-RU" sz="2700" i="1" dirty="0" smtClean="0">
                <a:solidFill>
                  <a:schemeClr val="bg1"/>
                </a:solidFill>
              </a:rPr>
            </a:br>
            <a:r>
              <a:rPr lang="ru-RU" sz="2700" i="1" dirty="0" smtClean="0">
                <a:solidFill>
                  <a:schemeClr val="bg1"/>
                </a:solidFill>
              </a:rPr>
              <a:t>17.12.2015г.</a:t>
            </a:r>
            <a:endParaRPr lang="ru-RU" sz="2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8496944" cy="8108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Динамика смертности от БСК за 5, 7, 9 и 10 мес. 2015г.</a:t>
            </a:r>
            <a:br>
              <a:rPr lang="ru-RU" sz="2400" b="1" dirty="0" smtClean="0"/>
            </a:br>
            <a:r>
              <a:rPr lang="ru-RU" sz="2400" b="1" dirty="0" smtClean="0"/>
              <a:t>(неустойчивое положение)</a:t>
            </a:r>
            <a:endParaRPr lang="ru-RU" sz="2400" b="1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571472" y="1142984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5715016"/>
            <a:ext cx="8215370" cy="1000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11 территориях  ситуация неустойчивая,  но тенденция к снижению смертности есть, кроме </a:t>
            </a:r>
            <a:r>
              <a:rPr lang="ru-RU" b="1" dirty="0" err="1" smtClean="0">
                <a:solidFill>
                  <a:schemeClr val="tx1"/>
                </a:solidFill>
              </a:rPr>
              <a:t>Южноуральского</a:t>
            </a:r>
            <a:r>
              <a:rPr lang="ru-RU" b="1" dirty="0" smtClean="0">
                <a:solidFill>
                  <a:schemeClr val="tx1"/>
                </a:solidFill>
              </a:rPr>
              <a:t> ГО,  </a:t>
            </a:r>
            <a:r>
              <a:rPr lang="ru-RU" b="1" dirty="0" err="1" smtClean="0">
                <a:solidFill>
                  <a:schemeClr val="tx1"/>
                </a:solidFill>
              </a:rPr>
              <a:t>Чебаркульского</a:t>
            </a:r>
            <a:r>
              <a:rPr lang="ru-RU" b="1" dirty="0" smtClean="0">
                <a:solidFill>
                  <a:schemeClr val="tx1"/>
                </a:solidFill>
              </a:rPr>
              <a:t> и Увельского МР.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9"/>
            <a:ext cx="7992888" cy="9361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/>
              <a:t>Динамика смертности трудоспособного населения и населения старше трудоспособного возраста за 9 мес. в сравнении с соответствующим периодом 2014г.</a:t>
            </a:r>
            <a:endParaRPr lang="ru-RU" sz="2000" b="1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467544" y="1340768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7813"/>
            <a:ext cx="7776864" cy="63090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Динамика смертности населения от ИБС.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861048"/>
            <a:ext cx="54864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Количество больных ОКС</a:t>
            </a:r>
            <a:endParaRPr lang="ru-RU" dirty="0"/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</p:nvPr>
        </p:nvGraphicFramePr>
        <p:xfrm>
          <a:off x="179512" y="188640"/>
          <a:ext cx="54864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5652120" y="404664"/>
          <a:ext cx="30480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3528" y="4509120"/>
            <a:ext cx="8640960" cy="20882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Общее количество больных ОКС остается примерно на одном уровне. Процент госпитализации больных ОКС в специализированные отделения вырос  до 74%, но отстает от индикатива – 85%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264696" cy="49006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Маршрутизация больных ОКС</a:t>
            </a:r>
            <a:endParaRPr lang="ru-RU" sz="28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39552" y="62068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83568" y="5157192"/>
            <a:ext cx="8136904" cy="13681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 направляли больных в специализированные отделения: </a:t>
            </a:r>
            <a:r>
              <a:rPr lang="ru-RU" b="1" dirty="0" err="1" smtClean="0">
                <a:solidFill>
                  <a:schemeClr val="tx1"/>
                </a:solidFill>
              </a:rPr>
              <a:t>Аргаяшский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Брединский</a:t>
            </a:r>
            <a:r>
              <a:rPr lang="ru-RU" b="1" dirty="0" smtClean="0">
                <a:solidFill>
                  <a:schemeClr val="tx1"/>
                </a:solidFill>
              </a:rPr>
              <a:t>,  В.Уральский, К.Ивановский, </a:t>
            </a:r>
            <a:r>
              <a:rPr lang="ru-RU" b="1" dirty="0" err="1" smtClean="0">
                <a:solidFill>
                  <a:schemeClr val="tx1"/>
                </a:solidFill>
              </a:rPr>
              <a:t>Карталинский,Т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роицкий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Нязепетровский</a:t>
            </a:r>
            <a:r>
              <a:rPr lang="ru-RU" b="1" dirty="0" smtClean="0">
                <a:solidFill>
                  <a:schemeClr val="tx1"/>
                </a:solidFill>
              </a:rPr>
              <a:t> МР и </a:t>
            </a:r>
            <a:r>
              <a:rPr lang="ru-RU" b="1" dirty="0" err="1" smtClean="0">
                <a:solidFill>
                  <a:schemeClr val="tx1"/>
                </a:solidFill>
              </a:rPr>
              <a:t>В.Уфалейский</a:t>
            </a:r>
            <a:r>
              <a:rPr lang="ru-RU" b="1" dirty="0" smtClean="0">
                <a:solidFill>
                  <a:schemeClr val="tx1"/>
                </a:solidFill>
              </a:rPr>
              <a:t> ГО.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56176" y="1268760"/>
            <a:ext cx="1944216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Индикатив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85%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377" r="5894" b="4280"/>
          <a:stretch>
            <a:fillRect/>
          </a:stretch>
        </p:blipFill>
        <p:spPr bwMode="auto">
          <a:xfrm>
            <a:off x="0" y="1"/>
            <a:ext cx="817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56992"/>
            <a:ext cx="9144000" cy="360040"/>
          </a:xfrm>
        </p:spPr>
        <p:txBody>
          <a:bodyPr>
            <a:noAutofit/>
          </a:bodyPr>
          <a:lstStyle/>
          <a:p>
            <a:r>
              <a:rPr lang="ru-RU" sz="1400" dirty="0" smtClean="0"/>
              <a:t>Доля больных ОКС, госпитализированных из территории, на которой расположен центр </a:t>
            </a:r>
            <a:endParaRPr lang="ru-RU" sz="1400" dirty="0"/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251516" y="548680"/>
          <a:ext cx="8640960" cy="2424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864096"/>
                <a:gridCol w="720084"/>
                <a:gridCol w="1008108"/>
                <a:gridCol w="864096"/>
                <a:gridCol w="864096"/>
              </a:tblGrid>
              <a:tr h="504055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                  РСЦ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ru-RU" dirty="0" smtClean="0"/>
                        <a:t>                              ПСО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6010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 ОКБ №3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Б-ца</a:t>
                      </a:r>
                      <a:r>
                        <a:rPr lang="ru-RU" b="1" baseline="0" dirty="0" smtClean="0"/>
                        <a:t> ОАО РЖД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ОКБ №1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МСЧ ММК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ГКБ №1 г.Челябинск</a:t>
                      </a:r>
                      <a:endParaRPr lang="ru-RU" sz="1400" b="1" baseline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ГКБ №8 г.Челябинск</a:t>
                      </a:r>
                      <a:endParaRPr lang="ru-RU" sz="1400" b="1" baseline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ЦРБ г.Троицка</a:t>
                      </a:r>
                      <a:endParaRPr lang="ru-RU" sz="1400" b="1" baseline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ГБ №3 г.Магнитогорск</a:t>
                      </a:r>
                      <a:endParaRPr lang="ru-RU" sz="1400" b="1" baseline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ГБ №3 г.Златоуст</a:t>
                      </a:r>
                      <a:endParaRPr lang="ru-RU" sz="1400" b="1" baseline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ГБ №3 г.Миасс</a:t>
                      </a:r>
                      <a:endParaRPr lang="ru-RU" sz="1400" b="1" baseline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6010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84,2%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74,3%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48,7%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43,2%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100%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100%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55,1%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34,4%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17,5%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3861048"/>
            <a:ext cx="8568952" cy="25922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РСЦ ОКБ №3 и ОАО РЖД работают преимущественно на г.Челябинск.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Необходимо: 1. Изменить маршрутизацию в связи с открытием новых РСЦ и ПСО.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           2. Добиваться от ЛПУ строгого соблюдения маршрутизации.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                           3 .При несоблюдении сроков отчетности наказывать руководителей ЛПУ.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428604"/>
            <a:ext cx="8858312" cy="60967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 10 месяцев 2015г. проведено 845 СТЛ, из них 463 на </a:t>
            </a:r>
            <a:r>
              <a:rPr lang="ru-RU" b="1" dirty="0" err="1" smtClean="0">
                <a:solidFill>
                  <a:schemeClr val="tx1"/>
                </a:solidFill>
              </a:rPr>
              <a:t>догоспитальном</a:t>
            </a:r>
            <a:r>
              <a:rPr lang="ru-RU" b="1" dirty="0" smtClean="0">
                <a:solidFill>
                  <a:schemeClr val="tx1"/>
                </a:solidFill>
              </a:rPr>
              <a:t> этапе ( за 9 месяцев 2014г. Соответственно 437 и 327). </a:t>
            </a:r>
            <a:r>
              <a:rPr lang="ru-RU" b="1" dirty="0" err="1" smtClean="0">
                <a:solidFill>
                  <a:schemeClr val="tx1"/>
                </a:solidFill>
              </a:rPr>
              <a:t>Тромболитическая</a:t>
            </a:r>
            <a:r>
              <a:rPr lang="ru-RU" b="1" dirty="0" smtClean="0">
                <a:solidFill>
                  <a:schemeClr val="tx1"/>
                </a:solidFill>
              </a:rPr>
              <a:t> терапия была проведена 15,1% больных с ОКС с подъемом сегмента </a:t>
            </a:r>
            <a:r>
              <a:rPr lang="en-US" b="1" dirty="0" smtClean="0">
                <a:solidFill>
                  <a:schemeClr val="tx1"/>
                </a:solidFill>
              </a:rPr>
              <a:t>ST</a:t>
            </a:r>
            <a:r>
              <a:rPr lang="ru-RU" b="1" dirty="0" smtClean="0">
                <a:solidFill>
                  <a:schemeClr val="tx1"/>
                </a:solidFill>
              </a:rPr>
              <a:t>. Индикативный показатель – 20-25%.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 проводят ТЛТ вообще или не подают сведения: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1.Агаповский, </a:t>
            </a:r>
            <a:r>
              <a:rPr lang="ru-RU" b="1" dirty="0" err="1" smtClean="0">
                <a:solidFill>
                  <a:schemeClr val="tx1"/>
                </a:solidFill>
              </a:rPr>
              <a:t>Аргаяшский</a:t>
            </a:r>
            <a:r>
              <a:rPr lang="ru-RU" b="1" dirty="0" smtClean="0">
                <a:solidFill>
                  <a:schemeClr val="tx1"/>
                </a:solidFill>
              </a:rPr>
              <a:t>, Сосновский, Троицкий,  </a:t>
            </a:r>
          </a:p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Чебаркульский</a:t>
            </a:r>
            <a:r>
              <a:rPr lang="ru-RU" b="1" dirty="0" smtClean="0">
                <a:solidFill>
                  <a:schemeClr val="tx1"/>
                </a:solidFill>
              </a:rPr>
              <a:t> МР.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 проводят ТЛТ на этапе СМП: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1.Брединский, </a:t>
            </a:r>
            <a:r>
              <a:rPr lang="ru-RU" b="1" dirty="0" err="1" smtClean="0">
                <a:solidFill>
                  <a:schemeClr val="tx1"/>
                </a:solidFill>
              </a:rPr>
              <a:t>Варненский</a:t>
            </a:r>
            <a:r>
              <a:rPr lang="ru-RU" b="1" dirty="0" smtClean="0">
                <a:solidFill>
                  <a:schemeClr val="tx1"/>
                </a:solidFill>
              </a:rPr>
              <a:t>, Верхнеуральский , </a:t>
            </a:r>
            <a:r>
              <a:rPr lang="ru-RU" b="1" dirty="0" err="1" smtClean="0">
                <a:solidFill>
                  <a:schemeClr val="tx1"/>
                </a:solidFill>
              </a:rPr>
              <a:t>Карталинский</a:t>
            </a:r>
            <a:r>
              <a:rPr lang="ru-RU" b="1" dirty="0" smtClean="0">
                <a:solidFill>
                  <a:schemeClr val="tx1"/>
                </a:solidFill>
              </a:rPr>
              <a:t>  </a:t>
            </a:r>
            <a:r>
              <a:rPr lang="ru-RU" b="1" dirty="0" err="1" smtClean="0">
                <a:solidFill>
                  <a:schemeClr val="tx1"/>
                </a:solidFill>
              </a:rPr>
              <a:t>Каслинский</a:t>
            </a:r>
            <a:r>
              <a:rPr lang="ru-RU" b="1" dirty="0" smtClean="0">
                <a:solidFill>
                  <a:schemeClr val="tx1"/>
                </a:solidFill>
              </a:rPr>
              <a:t>,  </a:t>
            </a:r>
            <a:r>
              <a:rPr lang="ru-RU" b="1" dirty="0" err="1" smtClean="0">
                <a:solidFill>
                  <a:schemeClr val="tx1"/>
                </a:solidFill>
              </a:rPr>
              <a:t>Кизильский</a:t>
            </a:r>
            <a:r>
              <a:rPr lang="ru-RU" b="1" dirty="0" smtClean="0">
                <a:solidFill>
                  <a:schemeClr val="tx1"/>
                </a:solidFill>
              </a:rPr>
              <a:t>,  Октябрьский, Увельский МР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2.Верхнеуфалейский  ГО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xmlns="" val="2286897214"/>
              </p:ext>
            </p:extLst>
          </p:nvPr>
        </p:nvGraphicFramePr>
        <p:xfrm>
          <a:off x="1115616" y="3758830"/>
          <a:ext cx="3461600" cy="2694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xmlns="" val="3515000803"/>
              </p:ext>
            </p:extLst>
          </p:nvPr>
        </p:nvGraphicFramePr>
        <p:xfrm>
          <a:off x="5198271" y="3861048"/>
          <a:ext cx="3478185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403648" y="3284984"/>
            <a:ext cx="316835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Догоспитальный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тромболизис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36096" y="3573016"/>
            <a:ext cx="3024336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Экстренное ЧКВ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692696"/>
            <a:ext cx="7920880" cy="1944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Как можно более ранняя </a:t>
            </a:r>
            <a:r>
              <a:rPr lang="ru-RU" sz="2400" b="1" dirty="0" err="1" smtClean="0">
                <a:solidFill>
                  <a:schemeClr val="tx1"/>
                </a:solidFill>
              </a:rPr>
              <a:t>реперфузия</a:t>
            </a:r>
            <a:r>
              <a:rPr lang="ru-RU" sz="2400" b="1" dirty="0" smtClean="0">
                <a:solidFill>
                  <a:schemeClr val="tx1"/>
                </a:solidFill>
              </a:rPr>
              <a:t> – основа лечения больных ОКС с подъемом сегмента </a:t>
            </a:r>
            <a:r>
              <a:rPr lang="en-US" sz="2400" b="1" dirty="0" smtClean="0">
                <a:solidFill>
                  <a:schemeClr val="tx1"/>
                </a:solidFill>
              </a:rPr>
              <a:t>ST</a:t>
            </a:r>
            <a:r>
              <a:rPr lang="ru-RU" sz="2400" b="1" dirty="0" smtClean="0">
                <a:solidFill>
                  <a:schemeClr val="tx1"/>
                </a:solidFill>
              </a:rPr>
              <a:t>.  Не важно, каким методом она проводится – </a:t>
            </a:r>
            <a:r>
              <a:rPr lang="ru-RU" sz="2400" b="1" dirty="0" err="1" smtClean="0">
                <a:solidFill>
                  <a:schemeClr val="tx1"/>
                </a:solidFill>
              </a:rPr>
              <a:t>инвазивным</a:t>
            </a:r>
            <a:r>
              <a:rPr lang="ru-RU" sz="2400" b="1" dirty="0" smtClean="0">
                <a:solidFill>
                  <a:schemeClr val="tx1"/>
                </a:solidFill>
              </a:rPr>
              <a:t> или фармакологическим, главное, чтобы она началась как можно раньше.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24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Картысмертности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268760"/>
            <a:ext cx="3312368" cy="37162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6165304"/>
            <a:ext cx="114300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Более 100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6165304"/>
            <a:ext cx="1143008" cy="21431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71 - 100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6165304"/>
            <a:ext cx="1143008" cy="21431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51 - 70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20072" y="6165304"/>
            <a:ext cx="1143008" cy="2143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41 - 50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04248" y="6165304"/>
            <a:ext cx="1143008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Менее 40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4437112"/>
            <a:ext cx="78581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2014г.</a:t>
            </a:r>
            <a:r>
              <a:rPr lang="ru-RU" sz="1400" dirty="0" smtClean="0"/>
              <a:t>.</a:t>
            </a:r>
            <a:r>
              <a:rPr lang="ru-RU" sz="1400" b="1" dirty="0" smtClean="0">
                <a:solidFill>
                  <a:schemeClr val="tx1"/>
                </a:solidFill>
              </a:rPr>
              <a:t>-51,5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2" name="Picture 2" descr="F:\Картысмертности\Безымянный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"/>
            <a:ext cx="3213728" cy="373576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956376" y="3645024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2015г.-47,2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F:\Картысмертности\Безымянный2.png"/>
          <p:cNvPicPr>
            <a:picLocks noChangeAspect="1" noChangeArrowheads="1"/>
          </p:cNvPicPr>
          <p:nvPr/>
        </p:nvPicPr>
        <p:blipFill>
          <a:blip r:embed="rId4" cstate="print"/>
          <a:srcRect r="32680"/>
          <a:stretch>
            <a:fillRect/>
          </a:stretch>
        </p:blipFill>
        <p:spPr bwMode="auto">
          <a:xfrm>
            <a:off x="0" y="0"/>
            <a:ext cx="3050589" cy="371703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043608" y="3861048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2013г.- 55,4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188640"/>
            <a:ext cx="2880320" cy="9361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Смертность от ОИМ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3654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Общая смертность по субъектам РФ за 9 мес.2015г.</a:t>
            </a:r>
            <a:endParaRPr lang="ru-RU" sz="2400" b="1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457200" y="785794"/>
          <a:ext cx="822960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6093296"/>
            <a:ext cx="8712968" cy="7647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Рост уровня смертности наблюдается практически по всем регионам РФ. В ЧО темпы прироста общей смертности замедлились с  5,3% в марте  до 2,3%  в сентябре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480720" cy="63408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Динамика смертности от ОИМ</a:t>
            </a:r>
            <a:endParaRPr lang="ru-RU" sz="2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6" descr="whiteblue-1280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Group 109"/>
          <p:cNvGraphicFramePr>
            <a:graphicFrameLocks/>
          </p:cNvGraphicFramePr>
          <p:nvPr/>
        </p:nvGraphicFramePr>
        <p:xfrm>
          <a:off x="500034" y="1428737"/>
          <a:ext cx="8176992" cy="5429264"/>
        </p:xfrm>
        <a:graphic>
          <a:graphicData uri="http://schemas.openxmlformats.org/drawingml/2006/table">
            <a:tbl>
              <a:tblPr/>
              <a:tblGrid>
                <a:gridCol w="2886725"/>
                <a:gridCol w="2769029"/>
                <a:gridCol w="2521238"/>
              </a:tblGrid>
              <a:tr h="79593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spc="0" normalizeH="0" baseline="0" dirty="0" smtClean="0">
                        <a:ln w="1905"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Bookman Old Style" pitchFamily="18" charset="0"/>
                      </a:endParaRP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>
                        <a:alphaModFix amt="43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 w="1905">
                            <a:solidFill>
                              <a:srgbClr val="C000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Bookman Old Style" pitchFamily="18" charset="0"/>
                        </a:rPr>
                        <a:t>ЧЕЛЯБИНСКАЯ ОБЛАСТЬ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>
                        <a:alphaModFix amt="43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 w="1905"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Bookman Old Style" pitchFamily="18" charset="0"/>
                        </a:rPr>
                        <a:t>    РОССИЙСКАЯ ФЕДЕРАЦИЯ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>
                        <a:alphaModFix amt="43000"/>
                      </a:blip>
                      <a:srcRect/>
                      <a:tile tx="0" ty="0" sx="100000" sy="100000" flip="none" algn="tl"/>
                    </a:blipFill>
                  </a:tcPr>
                </a:tc>
              </a:tr>
              <a:tr h="6122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45734" marB="4573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764,2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805,9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928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45734" marB="4573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760,6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761,3 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5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45734" marB="4573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729,1               695,5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>
                            <a:alpha val="43000"/>
                          </a:srgb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15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45734" marB="4573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676,9               653,7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8488C4">
                            <a:alpha val="43000"/>
                          </a:srgbClr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15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45734" marB="4573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643,9               645,4   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278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45734" marB="4573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649,4</a:t>
                      </a:r>
                    </a:p>
                  </a:txBody>
                  <a:tcPr marL="68580" marR="68580" marT="45734" marB="457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трелка вправо 10"/>
          <p:cNvSpPr/>
          <p:nvPr/>
        </p:nvSpPr>
        <p:spPr>
          <a:xfrm rot="5400000">
            <a:off x="4034789" y="3606172"/>
            <a:ext cx="4301101" cy="2023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Рисунок 11" descr="main.jpg"/>
          <p:cNvPicPr>
            <a:picLocks noChangeAspect="1"/>
          </p:cNvPicPr>
          <p:nvPr/>
        </p:nvPicPr>
        <p:blipFill>
          <a:blip r:embed="rId4" cstate="print"/>
          <a:srcRect l="3657" r="84151"/>
          <a:stretch>
            <a:fillRect/>
          </a:stretch>
        </p:blipFill>
        <p:spPr>
          <a:xfrm>
            <a:off x="3852436" y="2012193"/>
            <a:ext cx="334854" cy="57148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946653" y="214290"/>
            <a:ext cx="5947214" cy="12144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75000" lnSpcReduction="20000"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Смертность от всех болезней системы кровообращения</a:t>
            </a:r>
          </a:p>
          <a:p>
            <a:pPr algn="ctr">
              <a:lnSpc>
                <a:spcPct val="85000"/>
              </a:lnSpc>
              <a:defRPr/>
            </a:pPr>
            <a:r>
              <a:rPr lang="ru-RU" sz="36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(на 100 тыс. населения)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7290" y="2285992"/>
            <a:ext cx="1185949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2010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57290" y="2928934"/>
            <a:ext cx="118594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2012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28662" y="5786454"/>
            <a:ext cx="225751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2018 </a:t>
            </a:r>
            <a:r>
              <a:rPr lang="ru-RU" sz="2000" dirty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Указ № 598</a:t>
            </a:r>
            <a:endParaRPr lang="ru-RU" sz="2800" dirty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0" y="3571876"/>
            <a:ext cx="118594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2013</a:t>
            </a:r>
          </a:p>
        </p:txBody>
      </p:sp>
      <p:pic>
        <p:nvPicPr>
          <p:cNvPr id="18" name="Picture 3" descr="C:\Documents and Settings\GolutvoAS\Рабочий стол\преза\originnal_df2a9b8293273ab8fe6e321631ebb8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988840"/>
            <a:ext cx="321447" cy="469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pic>
        <p:nvPicPr>
          <p:cNvPr id="27" name="Рисунок 26" descr="main.jpg"/>
          <p:cNvPicPr>
            <a:picLocks noChangeAspect="1"/>
          </p:cNvPicPr>
          <p:nvPr/>
        </p:nvPicPr>
        <p:blipFill>
          <a:blip r:embed="rId4" cstate="print"/>
          <a:srcRect l="3657" r="84151"/>
          <a:stretch>
            <a:fillRect/>
          </a:stretch>
        </p:blipFill>
        <p:spPr>
          <a:xfrm>
            <a:off x="467544" y="188640"/>
            <a:ext cx="1152128" cy="1357298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1" name="TextBox 20"/>
          <p:cNvSpPr txBox="1"/>
          <p:nvPr/>
        </p:nvSpPr>
        <p:spPr>
          <a:xfrm>
            <a:off x="1357290" y="4214818"/>
            <a:ext cx="118594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2014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8662" y="4857760"/>
            <a:ext cx="2071702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2015 (9 мес)</a:t>
            </a:r>
            <a:endParaRPr lang="ru-RU" sz="2800" dirty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inerboristeria.com/files/pressione-alta-alimen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281" y="764704"/>
            <a:ext cx="8121201" cy="5400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74096" cy="5112568"/>
          </a:xfrm>
        </p:spPr>
        <p:txBody>
          <a:bodyPr>
            <a:noAutofit/>
          </a:bodyPr>
          <a:lstStyle/>
          <a:p>
            <a:r>
              <a:rPr lang="ru-RU" sz="8000" dirty="0" smtClean="0"/>
              <a:t> </a:t>
            </a:r>
            <a:r>
              <a:rPr lang="ru-RU" sz="8800" dirty="0" smtClean="0"/>
              <a:t>Спасибо за     внимание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Смертность от БСК за 9 мес. 2015г. по субъектам РФ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15436" cy="5165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6093296"/>
            <a:ext cx="8712968" cy="576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Темпы снижения смертности от БСК составляют 7,4-7,6%. Впервые с 2009г. этот показатель вновь стал ниже среднего по РФ.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Динамика смертности от БСК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500034" y="1000109"/>
          <a:ext cx="8229600" cy="401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2844" y="5085184"/>
            <a:ext cx="8858312" cy="16299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Постепенное снижение показателя смертности  от БСК началось с 2003г.  В 2009-12г.г. он держался на уровне 760 на 100 тыс. населения. Резкое снижение началось с 2013г., когда заработали РСЦ и ПСО. Свой вклад внесла и программа «Модернизации здравоохранения на 2010-2012г.г.», кроме того за последние 5 лет удалось добиться улучшения качества лечения больных АГ и широкого применения </a:t>
            </a:r>
            <a:r>
              <a:rPr lang="ru-RU" b="1" dirty="0" err="1" smtClean="0">
                <a:solidFill>
                  <a:schemeClr val="tx1"/>
                </a:solidFill>
              </a:rPr>
              <a:t>статинов</a:t>
            </a:r>
            <a:r>
              <a:rPr lang="ru-RU" b="1" dirty="0" smtClean="0">
                <a:solidFill>
                  <a:schemeClr val="tx1"/>
                </a:solidFill>
              </a:rPr>
              <a:t> у больных ИБС.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6984776" cy="41805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Смертность по </a:t>
            </a:r>
            <a:r>
              <a:rPr lang="ru-RU" sz="2400" b="1" dirty="0" err="1" smtClean="0"/>
              <a:t>УрФО</a:t>
            </a:r>
            <a:r>
              <a:rPr lang="ru-RU" sz="2400" b="1" dirty="0" smtClean="0"/>
              <a:t> за 10 мес.2014-2015г.г.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548680"/>
          <a:ext cx="9649072" cy="5452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6237312"/>
            <a:ext cx="871296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Общая смертность снижается во всех территориях, но пока не достигла уровня 2014г.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64896" cy="49006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Смертность от БСК по </a:t>
            </a:r>
            <a:r>
              <a:rPr lang="ru-RU" sz="2400" b="1" dirty="0" err="1" smtClean="0"/>
              <a:t>УрФО</a:t>
            </a:r>
            <a:r>
              <a:rPr lang="ru-RU" sz="2400" b="1" dirty="0" smtClean="0"/>
              <a:t> за 10 мес.2014-2015г.г.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857233"/>
          <a:ext cx="9865096" cy="465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5877272"/>
            <a:ext cx="8208912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Снижение во всех субъектах, но в Курганской, Свердловской областях и в ЯНАО уровень смертности выше прошлогоднего.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1"/>
            <a:ext cx="7200800" cy="5760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Карта смертности от БСК за 9 мес. 2015г.</a:t>
            </a:r>
            <a:endParaRPr lang="ru-RU" sz="2800" b="1" dirty="0"/>
          </a:p>
        </p:txBody>
      </p:sp>
      <p:pic>
        <p:nvPicPr>
          <p:cNvPr id="1026" name="Picture 2" descr="C:\Users\Admin\Desktop\Безымянный.png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9594" y="678922"/>
            <a:ext cx="5724734" cy="6179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0868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Динамика показателей смертности от БСК за 5,7 ,9 и 10 месяцев 2015г.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628801"/>
          <a:ext cx="8784976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5733256"/>
            <a:ext cx="8064896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большинстве муниципальных образований  с высоким уровнем смертности показатели  снижаются. Но в </a:t>
            </a:r>
            <a:r>
              <a:rPr lang="ru-RU" b="1" dirty="0" err="1" smtClean="0">
                <a:solidFill>
                  <a:schemeClr val="tx1"/>
                </a:solidFill>
              </a:rPr>
              <a:t>Катав-Ивановском</a:t>
            </a:r>
            <a:r>
              <a:rPr lang="ru-RU" b="1" dirty="0" smtClean="0">
                <a:solidFill>
                  <a:schemeClr val="tx1"/>
                </a:solidFill>
              </a:rPr>
              <a:t> МР и Златоустовском ГО они остаются выше прошлогодних  показателей.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80920" cy="62068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Динамика смертности от БСК за 5, 7, 9 и 10 мес. 2015г.</a:t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500034" y="476672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5857892"/>
            <a:ext cx="8572560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территориях, которые в течение 9 месяцев наблюдался рост смертности за 10 месяцев наметилась тенденция к снижению показателей смертности.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404</TotalTime>
  <Words>931</Words>
  <Application>Microsoft Office PowerPoint</Application>
  <PresentationFormat>Экран (4:3)</PresentationFormat>
  <Paragraphs>209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 Актуальные проблемы организации кардиологической помощи населению Челябинской области Главный внештатный специалист-кардиолог Министерства здравоохранения Челябинской области С.В.Королев. 17.12.2015г.</vt:lpstr>
      <vt:lpstr>Общая смертность по субъектам РФ за 9 мес.2015г.</vt:lpstr>
      <vt:lpstr>Смертность от БСК за 9 мес. 2015г. по субъектам РФ</vt:lpstr>
      <vt:lpstr>Динамика смертности от БСК</vt:lpstr>
      <vt:lpstr>Смертность по УрФО за 10 мес.2014-2015г.г.</vt:lpstr>
      <vt:lpstr>Смертность от БСК по УрФО за 10 мес.2014-2015г.г.</vt:lpstr>
      <vt:lpstr>Карта смертности от БСК за 9 мес. 2015г.</vt:lpstr>
      <vt:lpstr>Динамика показателей смертности от БСК за 5,7 ,9 и 10 месяцев 2015г.</vt:lpstr>
      <vt:lpstr>   Динамика смертности от БСК за 5, 7, 9 и 10 мес. 2015г. </vt:lpstr>
      <vt:lpstr>Динамика смертности от БСК за 5, 7, 9 и 10 мес. 2015г. (неустойчивое положение)</vt:lpstr>
      <vt:lpstr>Динамика смертности трудоспособного населения и населения старше трудоспособного возраста за 9 мес. в сравнении с соответствующим периодом 2014г.</vt:lpstr>
      <vt:lpstr>Динамика смертности населения от ИБС.</vt:lpstr>
      <vt:lpstr>Количество больных ОКС</vt:lpstr>
      <vt:lpstr>Маршрутизация больных ОКС</vt:lpstr>
      <vt:lpstr>Слайд 15</vt:lpstr>
      <vt:lpstr>Доля больных ОКС, госпитализированных из территории, на которой расположен центр </vt:lpstr>
      <vt:lpstr>Слайд 17</vt:lpstr>
      <vt:lpstr>Слайд 18</vt:lpstr>
      <vt:lpstr>Слайд 19</vt:lpstr>
      <vt:lpstr>Динамика смертности от ОИМ</vt:lpstr>
      <vt:lpstr>Слайд 21</vt:lpstr>
      <vt:lpstr> Спасибо за    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смертности от БСК</dc:title>
  <dc:creator>Admin</dc:creator>
  <cp:lastModifiedBy>Admin</cp:lastModifiedBy>
  <cp:revision>50</cp:revision>
  <dcterms:created xsi:type="dcterms:W3CDTF">2015-12-02T14:55:03Z</dcterms:created>
  <dcterms:modified xsi:type="dcterms:W3CDTF">2015-12-06T08:49:41Z</dcterms:modified>
</cp:coreProperties>
</file>